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Mukta"/>
      <p:regular r:id="rId33"/>
      <p:bold r:id="rId34"/>
    </p:embeddedFont>
    <p:embeddedFont>
      <p:font typeface="Karma SemiBold"/>
      <p:regular r:id="rId35"/>
      <p:bold r:id="rId36"/>
    </p:embeddedFont>
    <p:embeddedFont>
      <p:font typeface="Karm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g5WKHAjYY32CsP3tEyj96nJTxHy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ojin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8E4790-F06A-44E3-93E6-657C4C61DC74}">
  <a:tblStyle styleId="{F68E4790-F06A-44E3-93E6-657C4C61DC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ukt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KarmaSemiBold-regular.fntdata"/><Relationship Id="rId12" Type="http://schemas.openxmlformats.org/officeDocument/2006/relationships/slide" Target="slides/slide6.xml"/><Relationship Id="rId34" Type="http://schemas.openxmlformats.org/officeDocument/2006/relationships/font" Target="fonts/Mukta-bold.fntdata"/><Relationship Id="rId15" Type="http://schemas.openxmlformats.org/officeDocument/2006/relationships/slide" Target="slides/slide9.xml"/><Relationship Id="rId37" Type="http://schemas.openxmlformats.org/officeDocument/2006/relationships/font" Target="fonts/Karma-regular.fntdata"/><Relationship Id="rId14" Type="http://schemas.openxmlformats.org/officeDocument/2006/relationships/slide" Target="slides/slide8.xml"/><Relationship Id="rId36" Type="http://schemas.openxmlformats.org/officeDocument/2006/relationships/font" Target="fonts/KarmaSemiBold-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Karma-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2T20:47:25.279">
    <p:pos x="339" y="265"/>
    <p:text>글씨체 "Karma"</p:text>
    <p:extLst>
      <p:ext uri="{C676402C-5697-4E1C-873F-D02D1690AC5C}">
        <p15:threadingInfo timeZoneBias="0"/>
      </p:ext>
      <p:ext uri="http://customooxmlschemas.google.com/">
        <go:slidesCustomData xmlns:go="http://customooxmlschemas.google.com/" commentPostId="AAAAsXx5fW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 everyone, we are team IC 23919, and we are going to talk about the </a:t>
            </a:r>
            <a:r>
              <a:rPr lang="en-US"/>
              <a:t>analysis we have done which identifies the general trends of students who took Global Classes (GC) at the University of Maryland during two academic years since the Fall 2020 semester.</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Hi, My name is Eojin, and I’ll take the two open questions we devised along with this trends </a:t>
            </a:r>
            <a:r>
              <a:rPr lang="en-US">
                <a:solidFill>
                  <a:schemeClr val="dk1"/>
                </a:solidFill>
              </a:rPr>
              <a:t>analysis. While we’re doing EDA to catch the trends of students who took Global classes from Fall 2020 to Summer 2022, we continuously questioned ourselves about “what Global Classroom Initiatives wants from this analysis </a:t>
            </a:r>
            <a:endParaRPr/>
          </a:p>
        </p:txBody>
      </p:sp>
      <p:sp>
        <p:nvSpPr>
          <p:cNvPr id="174" name="Google Shape;1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5b72dad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So, we came back to the beginning and looked again at the objectives of the Global classroom from understanding student diversity trends for the previous two academic years of GC. What they tried to do was 1) devise steps to provide Global Learning for all to every UMD student, and second, Communicate and engage with faculty Interested in participating in GC, as well as institutional authorities. We understand that these two objectives say in common that they want to deliver global classes to all UMD students in an effective way. From this, what we’re focused on is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
        <p:nvSpPr>
          <p:cNvPr id="182" name="Google Shape;182;g215b72dad6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5b72dad6c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“Class Expansion”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US" sz="1000">
                <a:solidFill>
                  <a:schemeClr val="dk1"/>
                </a:solidFill>
              </a:rPr>
              <a:t>We thought that to achieve GCI’s objective, which is “provide GC to all and every UMD student,” the first and the most important thing to do is to expand the number of Global Class. Therefore, we set our own objective for this challenge, “build strategies for successful Class Expansion,” and devised two open questions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a:p>
        </p:txBody>
      </p:sp>
      <p:sp>
        <p:nvSpPr>
          <p:cNvPr id="195" name="Google Shape;195;g215b72dad6c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5b72dad6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With the theme of Why and How.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So these are our two open questions: </a:t>
            </a:r>
            <a:endParaRPr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lang="en-US" sz="1000">
                <a:solidFill>
                  <a:schemeClr val="dk1"/>
                </a:solidFill>
              </a:rPr>
              <a:t>Why Class Expansion is important to achieve GCI’s objectives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US" sz="1000">
                <a:solidFill>
                  <a:schemeClr val="dk1"/>
                </a:solidFill>
              </a:rPr>
              <a:t>How GCI can achieve Class Expansion</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I’ll talk about Why questions first with some table. </a:t>
            </a:r>
            <a:endParaRPr sz="1000">
              <a:solidFill>
                <a:schemeClr val="dk1"/>
              </a:solidFill>
            </a:endParaRPr>
          </a:p>
          <a:p>
            <a:pPr indent="0" lvl="0" marL="0" rtl="0" algn="l">
              <a:spcBef>
                <a:spcPts val="0"/>
              </a:spcBef>
              <a:spcAft>
                <a:spcPts val="0"/>
              </a:spcAft>
              <a:buNone/>
            </a:pPr>
            <a:r>
              <a:t/>
            </a:r>
            <a:endParaRPr/>
          </a:p>
        </p:txBody>
      </p:sp>
      <p:sp>
        <p:nvSpPr>
          <p:cNvPr id="210" name="Google Shape;210;g215b72dad6c_2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5b72dad6c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As you can see, we divided data into each term and academic year. these two colored parts show the regular semesters, Fall and Spring.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During Fall 2020 semester, the 17 GC courses were opened, and 76 students took the classes. On the other hand, only 12 GC were opened in Fall 2021 semester (the next academic year), and 40 students took GC. When 5 classes were reduced during fall 2021, the number of students enrolled in GC also decreased.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can see the same situation in the Spring semester. When we saw the Spring 2021, 20 GC were opened, and 459 students took them. However, during Spring 2022, five fewer courses, which is 15 GC, were opened, and 123 fewer students took GC in that semester.</a:t>
            </a:r>
            <a:endParaRPr sz="1000">
              <a:solidFill>
                <a:schemeClr val="dk1"/>
              </a:solidFill>
            </a:endParaRPr>
          </a:p>
          <a:p>
            <a:pPr indent="0" lvl="0" marL="0" rtl="0" algn="l">
              <a:spcBef>
                <a:spcPts val="0"/>
              </a:spcBef>
              <a:spcAft>
                <a:spcPts val="0"/>
              </a:spcAft>
              <a:buNone/>
            </a:pPr>
            <a:r>
              <a:t/>
            </a:r>
            <a:endParaRPr/>
          </a:p>
        </p:txBody>
      </p:sp>
      <p:sp>
        <p:nvSpPr>
          <p:cNvPr id="232" name="Google Shape;232;g215b72dad6c_2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5b72dad6c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can also see the same tendency in the winter and summer semesters. As more classes were opened, more students took GC in that semester.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Therefore, we find the trends that if GCI open more Global class in a certain semester, more students will take GC. This is why the Class expansion is important to provide GC to all and every UMD student. </a:t>
            </a:r>
            <a:endParaRPr sz="1000">
              <a:solidFill>
                <a:schemeClr val="dk1"/>
              </a:solidFill>
            </a:endParaRPr>
          </a:p>
          <a:p>
            <a:pPr indent="0" lvl="0" marL="0" rtl="0" algn="l">
              <a:spcBef>
                <a:spcPts val="0"/>
              </a:spcBef>
              <a:spcAft>
                <a:spcPts val="0"/>
              </a:spcAft>
              <a:buNone/>
            </a:pPr>
            <a:r>
              <a:t/>
            </a:r>
            <a:endParaRPr/>
          </a:p>
        </p:txBody>
      </p:sp>
      <p:sp>
        <p:nvSpPr>
          <p:cNvPr id="241" name="Google Shape;241;g215b72dad6c_2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59da1278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50">
                <a:solidFill>
                  <a:schemeClr val="dk1"/>
                </a:solidFill>
              </a:rPr>
              <a:t>Hi, my name is Joey, Our second key takeaway is about "How Global classrooms can achieve expansion in an effective way."</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rPr lang="en-US" sz="1050">
                <a:solidFill>
                  <a:schemeClr val="dk1"/>
                </a:solidFill>
              </a:rPr>
              <a:t>We found the answer in seasonality. Global classroom students surprisingly increased in one specific semester. We simply calculated the number of students per one course for each season. Then, we could see this number.</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
        <p:nvSpPr>
          <p:cNvPr id="250" name="Google Shape;250;g2159da12783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59da127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chemeClr val="dk1"/>
                </a:solidFill>
                <a:highlight>
                  <a:srgbClr val="FFFFFF"/>
                </a:highlight>
              </a:rPr>
              <a:t>The spring semester has attracted more than twice students than any other season in average. Then, let's look at the detail from the chart by semester.</a:t>
            </a:r>
            <a:endParaRPr sz="1050">
              <a:solidFill>
                <a:schemeClr val="dk1"/>
              </a:solidFill>
              <a:highlight>
                <a:srgbClr val="FFFFFF"/>
              </a:highlight>
            </a:endParaRPr>
          </a:p>
          <a:p>
            <a:pPr indent="0" lvl="0" marL="0" rtl="0" algn="l">
              <a:spcBef>
                <a:spcPts val="0"/>
              </a:spcBef>
              <a:spcAft>
                <a:spcPts val="0"/>
              </a:spcAft>
              <a:buNone/>
            </a:pPr>
            <a:r>
              <a:t/>
            </a:r>
            <a:endParaRPr/>
          </a:p>
        </p:txBody>
      </p:sp>
      <p:sp>
        <p:nvSpPr>
          <p:cNvPr id="259" name="Google Shape;259;g2159da1278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5b72dad6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If you opened a class in Fall 2020, you could expect roughly 2 students. But if you opened the following spring, you could expect 16.</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
        <p:nvSpPr>
          <p:cNvPr id="272" name="Google Shape;272;g215b72dad6c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5b72dad6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Likewise, 2 students in Fall 2021, while 9 in Spring 2022.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The data is telling us that students flock to the global classroom in Spring! If there is a guarantee that many students will take classes, the advantages of Global classrooms will be much more prominent. Especially for faculty and authorities because they are direct stakeholders.</a:t>
            </a:r>
            <a:endParaRPr sz="1050">
              <a:solidFill>
                <a:schemeClr val="dk1"/>
              </a:solidFill>
              <a:highlight>
                <a:srgbClr val="FFFFFF"/>
              </a:highlight>
            </a:endParaRPr>
          </a:p>
        </p:txBody>
      </p:sp>
      <p:sp>
        <p:nvSpPr>
          <p:cNvPr id="286" name="Google Shape;286;g215b72dad6c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getting started, let me introduce our team. I am Dan yu, majoring in Business Analytics.</a:t>
            </a:r>
            <a:endParaRPr/>
          </a:p>
          <a:p>
            <a:pPr indent="0" lvl="0" marL="0" rtl="0" algn="l">
              <a:spcBef>
                <a:spcPts val="0"/>
              </a:spcBef>
              <a:spcAft>
                <a:spcPts val="0"/>
              </a:spcAft>
              <a:buNone/>
            </a:pPr>
            <a:r>
              <a:rPr lang="en-US"/>
              <a:t>and this is….</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5b72dad6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For them, the Spring will be the festival.</a:t>
            </a:r>
            <a:endParaRPr/>
          </a:p>
        </p:txBody>
      </p:sp>
      <p:sp>
        <p:nvSpPr>
          <p:cNvPr id="299" name="Google Shape;299;g215b72dad6c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5b72dad6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This chart is about the student number of all the UMD classes for the undergraduate. As we highlighted, 47% has less than 20, and 36% has 20 to 49 students. 85% of total.</a:t>
            </a:r>
            <a:endParaRPr/>
          </a:p>
        </p:txBody>
      </p:sp>
      <p:sp>
        <p:nvSpPr>
          <p:cNvPr id="305" name="Google Shape;305;g215b72dad6c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5b72dad6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Assuming that the number of students is a kind of performance, spring is the only semester that shows similar performance to general classes. </a:t>
            </a:r>
            <a:endParaRPr/>
          </a:p>
        </p:txBody>
      </p:sp>
      <p:sp>
        <p:nvSpPr>
          <p:cNvPr id="314" name="Google Shape;314;g215b72dad6c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5b72dad6c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But, this as an opportunity. It would be effective to open more Global classrooms in spring to expose them to students. If there are more people who know Global classroom and they attend it, other semesters will also enjoy the effect.</a:t>
            </a:r>
            <a:endParaRPr/>
          </a:p>
        </p:txBody>
      </p:sp>
      <p:sp>
        <p:nvSpPr>
          <p:cNvPr id="322" name="Google Shape;322;g215b72dad6c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5b72dad6c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chemeClr val="dk1"/>
                </a:solidFill>
                <a:highlight>
                  <a:srgbClr val="FFFFFF"/>
                </a:highlight>
              </a:rPr>
              <a:t>So, here is our final suggestion. The client of this analysis is the Global learning </a:t>
            </a:r>
            <a:r>
              <a:rPr lang="en-US" sz="1050">
                <a:solidFill>
                  <a:schemeClr val="dk1"/>
                </a:solidFill>
              </a:rPr>
              <a:t>initiaves</a:t>
            </a:r>
            <a:r>
              <a:rPr lang="en-US" sz="1050">
                <a:solidFill>
                  <a:schemeClr val="dk1"/>
                </a:solidFill>
                <a:highlight>
                  <a:srgbClr val="FFFFFF"/>
                </a:highlight>
              </a:rPr>
              <a:t> of UMD</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And this suggestion considers their interest of UMD students and stakeholders.</a:t>
            </a:r>
            <a:endParaRPr/>
          </a:p>
        </p:txBody>
      </p:sp>
      <p:sp>
        <p:nvSpPr>
          <p:cNvPr id="331" name="Google Shape;331;g215b72dad6c_2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50">
                <a:solidFill>
                  <a:schemeClr val="dk1"/>
                </a:solidFill>
                <a:highlight>
                  <a:srgbClr val="FFFFFF"/>
                </a:highlight>
              </a:rPr>
              <a:t>Expand courses as many as possible, with GE credits, in the spring. We assure it will help them achieve their own goal.</a:t>
            </a:r>
            <a:endParaRPr sz="1050">
              <a:solidFill>
                <a:schemeClr val="dk1"/>
              </a:solidFill>
              <a:highlight>
                <a:srgbClr val="FFFFFF"/>
              </a:highlight>
            </a:endParaRPr>
          </a:p>
          <a:p>
            <a:pPr indent="0" lvl="0" marL="0" rtl="0" algn="l">
              <a:spcBef>
                <a:spcPts val="0"/>
              </a:spcBef>
              <a:spcAft>
                <a:spcPts val="0"/>
              </a:spcAft>
              <a:buNone/>
            </a:pPr>
            <a:r>
              <a:t/>
            </a:r>
            <a:endParaRPr/>
          </a:p>
        </p:txBody>
      </p:sp>
      <p:sp>
        <p:nvSpPr>
          <p:cNvPr id="338" name="Google Shape;3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Thank you for listening, and we appreciate your questions.</a:t>
            </a:r>
            <a:endParaRPr/>
          </a:p>
        </p:txBody>
      </p:sp>
      <p:sp>
        <p:nvSpPr>
          <p:cNvPr id="351" name="Google Shape;3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getting started. we have four sections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a:t>
            </a:r>
            <a:endParaRPr/>
          </a:p>
          <a:p>
            <a:pPr indent="0" lvl="0" marL="0" rtl="0" algn="l">
              <a:spcBef>
                <a:spcPts val="0"/>
              </a:spcBef>
              <a:spcAft>
                <a:spcPts val="0"/>
              </a:spcAft>
              <a:buNone/>
            </a:pPr>
            <a:r>
              <a:rPr lang="en-US"/>
              <a:t>Second..</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5b72dad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15b72dad6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59da127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me talk about how the data looks like. this is the raw data which the global classroom provided for the challenge. As you can see, there are 16 columns here such as ….. But, we can see there are missing data already. </a:t>
            </a:r>
            <a:r>
              <a:rPr lang="en-US">
                <a:solidFill>
                  <a:schemeClr val="dk1"/>
                </a:solidFill>
              </a:rPr>
              <a:t>So, we decided to find which columns have missing data and how to manipulate it.</a:t>
            </a:r>
            <a:endParaRPr/>
          </a:p>
        </p:txBody>
      </p:sp>
      <p:sp>
        <p:nvSpPr>
          <p:cNvPr id="131" name="Google Shape;131;g2159da12783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59da1278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found a lot of missing data on 6 </a:t>
            </a:r>
            <a:r>
              <a:rPr lang="en-US"/>
              <a:t>columns</a:t>
            </a:r>
            <a:r>
              <a:rPr lang="en-US"/>
              <a:t> such as cross listing 1,2,3 / Age / Citizenship / and residency. However, when we take a look at the data, the 6 columns which have missing data are not that significant variables for finding an insight, so we decided to drop those variables, but we added a unique identifier which is the ID column for getting some </a:t>
            </a:r>
            <a:r>
              <a:rPr lang="en-US"/>
              <a:t>quantitative</a:t>
            </a:r>
            <a:r>
              <a:rPr lang="en-US"/>
              <a:t> insights. Even if we cleaned up the data, there are still missing data on Residency column. The reason why we decided to keep this missing data is because it’s only one period, and it does not give any error on the insights.</a:t>
            </a:r>
            <a:endParaRPr/>
          </a:p>
        </p:txBody>
      </p:sp>
      <p:sp>
        <p:nvSpPr>
          <p:cNvPr id="139" name="Google Shape;139;g2159da12783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59da1278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im going to talk about the Exploratory data analysis.</a:t>
            </a:r>
            <a:endParaRPr/>
          </a:p>
        </p:txBody>
      </p:sp>
      <p:sp>
        <p:nvSpPr>
          <p:cNvPr id="152" name="Google Shape;152;g2159da12783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59da127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data manipulation, we created a dashboard with Tableau which says about the </a:t>
            </a:r>
            <a:r>
              <a:rPr lang="en-US"/>
              <a:t>diversity</a:t>
            </a:r>
            <a:r>
              <a:rPr lang="en-US"/>
              <a:t> Analytics about the Global Classroom. From this dashboard, we found three significant </a:t>
            </a:r>
            <a:r>
              <a:rPr lang="en-US"/>
              <a:t>quantitative</a:t>
            </a:r>
            <a:r>
              <a:rPr lang="en-US"/>
              <a:t> insights.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of all, we can see the majority of students of GC are Undergraduate. About 95% of students from undergraduate. </a:t>
            </a:r>
            <a:endParaRPr/>
          </a:p>
          <a:p>
            <a:pPr indent="0" lvl="0" marL="0" rtl="0" algn="l">
              <a:spcBef>
                <a:spcPts val="0"/>
              </a:spcBef>
              <a:spcAft>
                <a:spcPts val="0"/>
              </a:spcAft>
              <a:buNone/>
            </a:pPr>
            <a:r>
              <a:rPr lang="en-US"/>
              <a:t>Second, we can see the about 70% of students have taken GC courses on Spring semester. </a:t>
            </a:r>
            <a:endParaRPr/>
          </a:p>
          <a:p>
            <a:pPr indent="0" lvl="0" marL="0" rtl="0" algn="l">
              <a:spcBef>
                <a:spcPts val="0"/>
              </a:spcBef>
              <a:spcAft>
                <a:spcPts val="0"/>
              </a:spcAft>
              <a:buNone/>
            </a:pPr>
            <a:r>
              <a:rPr lang="en-US"/>
              <a:t>Third, we can see there are two big swings on the very last line chart. which says the highest number of students have taken GC appear on spring 2021 and 2022.</a:t>
            </a:r>
            <a:endParaRPr/>
          </a:p>
        </p:txBody>
      </p:sp>
      <p:sp>
        <p:nvSpPr>
          <p:cNvPr id="159" name="Google Shape;159;g2159da127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5b72dad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data manipulation, we created a dashboard with Tableau which says about the diversity Analytics about the Global Classroom. From this dashboard, we found three significant quantitative insights.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of all, we can see the majority of students of GC are Undergraduate. About 95% of students from undergraduate. </a:t>
            </a:r>
            <a:endParaRPr/>
          </a:p>
          <a:p>
            <a:pPr indent="0" lvl="0" marL="0" rtl="0" algn="l">
              <a:spcBef>
                <a:spcPts val="0"/>
              </a:spcBef>
              <a:spcAft>
                <a:spcPts val="0"/>
              </a:spcAft>
              <a:buNone/>
            </a:pPr>
            <a:r>
              <a:rPr lang="en-US"/>
              <a:t>Second, we can see the about 70% of students have taken GC courses on Spring semester. </a:t>
            </a:r>
            <a:endParaRPr/>
          </a:p>
          <a:p>
            <a:pPr indent="0" lvl="0" marL="0" rtl="0" algn="l">
              <a:spcBef>
                <a:spcPts val="0"/>
              </a:spcBef>
              <a:spcAft>
                <a:spcPts val="0"/>
              </a:spcAft>
              <a:buNone/>
            </a:pPr>
            <a:r>
              <a:rPr lang="en-US"/>
              <a:t>Third, we can see there are two big swings on the very last line chart. which says the highest number of students have taken GC appear on spring 2021 and 2022.</a:t>
            </a:r>
            <a:endParaRPr/>
          </a:p>
        </p:txBody>
      </p:sp>
      <p:sp>
        <p:nvSpPr>
          <p:cNvPr id="166" name="Google Shape;166;g215b72dad6c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5183188" y="987425"/>
            <a:ext cx="6172200" cy="4873625"/>
          </a:xfrm>
          <a:prstGeom prst="rect">
            <a:avLst/>
          </a:prstGeom>
          <a:noFill/>
          <a:ln>
            <a:noFill/>
          </a:ln>
        </p:spPr>
      </p:sp>
      <p:sp>
        <p:nvSpPr>
          <p:cNvPr id="64" name="Google Shape;64;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0.jpg"/><Relationship Id="rId5" Type="http://schemas.openxmlformats.org/officeDocument/2006/relationships/image" Target="../media/image6.png"/><Relationship Id="rId6" Type="http://schemas.openxmlformats.org/officeDocument/2006/relationships/image" Target="../media/image5.jpg"/><Relationship Id="rId7" Type="http://schemas.openxmlformats.org/officeDocument/2006/relationships/image" Target="../media/image4.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group of people sitting on benches in front of a building&#10;&#10;Description automatically generated with low confidence" id="84" name="Google Shape;84;p1"/>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p:nvPr/>
        </p:nvSpPr>
        <p:spPr>
          <a:xfrm>
            <a:off x="0" y="0"/>
            <a:ext cx="12192000" cy="6858000"/>
          </a:xfrm>
          <a:prstGeom prst="rect">
            <a:avLst/>
          </a:prstGeom>
          <a:solidFill>
            <a:schemeClr val="dk1">
              <a:alpha val="73725"/>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6" name="Google Shape;86;p1"/>
          <p:cNvSpPr txBox="1"/>
          <p:nvPr/>
        </p:nvSpPr>
        <p:spPr>
          <a:xfrm>
            <a:off x="1691640" y="1921223"/>
            <a:ext cx="8778300" cy="267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Karma"/>
                <a:ea typeface="Karma"/>
                <a:cs typeface="Karma"/>
                <a:sym typeface="Karma"/>
              </a:rPr>
              <a:t>Info Challenge</a:t>
            </a:r>
            <a:endParaRPr b="1">
              <a:latin typeface="Karma"/>
              <a:ea typeface="Karma"/>
              <a:cs typeface="Karma"/>
              <a:sym typeface="Karma"/>
            </a:endParaRPr>
          </a:p>
          <a:p>
            <a:pPr indent="0" lvl="0" marL="0" marR="0" rtl="0" algn="ctr">
              <a:spcBef>
                <a:spcPts val="0"/>
              </a:spcBef>
              <a:spcAft>
                <a:spcPts val="0"/>
              </a:spcAft>
              <a:buNone/>
            </a:pPr>
            <a:r>
              <a:t/>
            </a:r>
            <a:endParaRPr b="0" i="0" sz="3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1" i="0" lang="en-US" sz="3600" u="none" cap="none" strike="noStrike">
                <a:solidFill>
                  <a:schemeClr val="lt1"/>
                </a:solidFill>
                <a:latin typeface="Karma"/>
                <a:ea typeface="Karma"/>
                <a:cs typeface="Karma"/>
                <a:sym typeface="Karma"/>
              </a:rPr>
              <a:t>Global Classroom Analysis for </a:t>
            </a:r>
            <a:r>
              <a:rPr b="1" i="0" lang="en-US" sz="3600" u="none" cap="none" strike="noStrike">
                <a:solidFill>
                  <a:schemeClr val="lt1"/>
                </a:solidFill>
                <a:highlight>
                  <a:srgbClr val="C23C40"/>
                </a:highlight>
                <a:latin typeface="Karma"/>
                <a:ea typeface="Karma"/>
                <a:cs typeface="Karma"/>
                <a:sym typeface="Karma"/>
              </a:rPr>
              <a:t>UMD </a:t>
            </a:r>
            <a:r>
              <a:rPr b="1" lang="en-US" sz="3600">
                <a:solidFill>
                  <a:schemeClr val="lt1"/>
                </a:solidFill>
                <a:highlight>
                  <a:srgbClr val="C23C40"/>
                </a:highlight>
                <a:latin typeface="Karma"/>
                <a:ea typeface="Karma"/>
                <a:cs typeface="Karma"/>
                <a:sym typeface="Karma"/>
              </a:rPr>
              <a:t>GCI</a:t>
            </a:r>
            <a:r>
              <a:rPr b="1" i="0" lang="en-US" sz="3600" u="none" cap="none" strike="noStrike">
                <a:solidFill>
                  <a:schemeClr val="lt1"/>
                </a:solidFill>
                <a:highlight>
                  <a:srgbClr val="C23C40"/>
                </a:highlight>
                <a:latin typeface="Karma"/>
                <a:ea typeface="Karma"/>
                <a:cs typeface="Karma"/>
                <a:sym typeface="Karma"/>
              </a:rPr>
              <a:t> </a:t>
            </a:r>
            <a:endParaRPr b="1">
              <a:latin typeface="Karma"/>
              <a:ea typeface="Karma"/>
              <a:cs typeface="Karma"/>
              <a:sym typeface="Karma"/>
            </a:endParaRPr>
          </a:p>
          <a:p>
            <a:pPr indent="0" lvl="0" marL="0" marR="0" rtl="0" algn="ctr">
              <a:spcBef>
                <a:spcPts val="0"/>
              </a:spcBef>
              <a:spcAft>
                <a:spcPts val="0"/>
              </a:spcAft>
              <a:buNone/>
            </a:pPr>
            <a:r>
              <a:t/>
            </a:r>
            <a:endParaRPr b="1" i="0" sz="3600" u="none" cap="none" strike="noStrike">
              <a:solidFill>
                <a:schemeClr val="lt1"/>
              </a:solidFill>
              <a:latin typeface="Karma"/>
              <a:ea typeface="Karma"/>
              <a:cs typeface="Karma"/>
              <a:sym typeface="Karma"/>
            </a:endParaRPr>
          </a:p>
          <a:p>
            <a:pPr indent="0" lvl="0" marL="0" marR="0" rtl="0" algn="ctr">
              <a:spcBef>
                <a:spcPts val="0"/>
              </a:spcBef>
              <a:spcAft>
                <a:spcPts val="0"/>
              </a:spcAft>
              <a:buNone/>
            </a:pPr>
            <a:r>
              <a:rPr b="1" i="0" lang="en-US" sz="2800" u="none" cap="none" strike="noStrike">
                <a:solidFill>
                  <a:schemeClr val="lt1"/>
                </a:solidFill>
                <a:latin typeface="Karma"/>
                <a:ea typeface="Karma"/>
                <a:cs typeface="Karma"/>
                <a:sym typeface="Karma"/>
              </a:rPr>
              <a:t>Team ic23019</a:t>
            </a:r>
            <a:endParaRPr b="1" i="0" sz="2800" u="none" cap="none" strike="noStrike">
              <a:solidFill>
                <a:schemeClr val="lt1"/>
              </a:solidFill>
              <a:latin typeface="Karma"/>
              <a:ea typeface="Karma"/>
              <a:cs typeface="Karma"/>
              <a:sym typeface="Karma"/>
            </a:endParaRPr>
          </a:p>
        </p:txBody>
      </p:sp>
      <p:cxnSp>
        <p:nvCxnSpPr>
          <p:cNvPr id="87" name="Google Shape;87;p1"/>
          <p:cNvCxnSpPr/>
          <p:nvPr/>
        </p:nvCxnSpPr>
        <p:spPr>
          <a:xfrm>
            <a:off x="1554480" y="1838841"/>
            <a:ext cx="0" cy="3088640"/>
          </a:xfrm>
          <a:prstGeom prst="straightConnector1">
            <a:avLst/>
          </a:prstGeom>
          <a:noFill/>
          <a:ln cap="flat" cmpd="sng" w="19050">
            <a:solidFill>
              <a:schemeClr val="lt1"/>
            </a:solidFill>
            <a:prstDash val="solid"/>
            <a:miter lim="800000"/>
            <a:headEnd len="sm" w="sm" type="none"/>
            <a:tailEnd len="sm" w="sm" type="none"/>
          </a:ln>
        </p:spPr>
      </p:cxnSp>
      <p:cxnSp>
        <p:nvCxnSpPr>
          <p:cNvPr id="88" name="Google Shape;88;p1"/>
          <p:cNvCxnSpPr/>
          <p:nvPr/>
        </p:nvCxnSpPr>
        <p:spPr>
          <a:xfrm>
            <a:off x="10607040" y="1849120"/>
            <a:ext cx="0" cy="3088640"/>
          </a:xfrm>
          <a:prstGeom prst="straightConnector1">
            <a:avLst/>
          </a:prstGeom>
          <a:noFill/>
          <a:ln cap="flat" cmpd="sng" w="19050">
            <a:solidFill>
              <a:schemeClr val="lt1"/>
            </a:solidFill>
            <a:prstDash val="solid"/>
            <a:miter lim="800000"/>
            <a:headEnd len="sm" w="sm" type="none"/>
            <a:tailEnd len="sm" w="sm" type="none"/>
          </a:ln>
        </p:spPr>
      </p:cxnSp>
      <p:pic>
        <p:nvPicPr>
          <p:cNvPr descr="Text&#10;&#10;Description automatically generated" id="89" name="Google Shape;89;p1"/>
          <p:cNvPicPr preferRelativeResize="0"/>
          <p:nvPr/>
        </p:nvPicPr>
        <p:blipFill rotWithShape="1">
          <a:blip r:embed="rId4">
            <a:alphaModFix/>
          </a:blip>
          <a:srcRect b="0" l="0" r="0" t="0"/>
          <a:stretch/>
        </p:blipFill>
        <p:spPr>
          <a:xfrm>
            <a:off x="5641975" y="5770880"/>
            <a:ext cx="908050" cy="908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nvSpPr>
        <p:spPr>
          <a:xfrm>
            <a:off x="7899630" y="3523146"/>
            <a:ext cx="1944000" cy="400200"/>
          </a:xfrm>
          <a:prstGeom prst="rect">
            <a:avLst/>
          </a:prstGeom>
          <a:solidFill>
            <a:srgbClr val="C23C4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000">
              <a:solidFill>
                <a:schemeClr val="dk1"/>
              </a:solidFill>
              <a:latin typeface="Malgun Gothic"/>
              <a:ea typeface="Malgun Gothic"/>
              <a:cs typeface="Malgun Gothic"/>
              <a:sym typeface="Malgun Gothic"/>
            </a:endParaRPr>
          </a:p>
        </p:txBody>
      </p:sp>
      <p:sp>
        <p:nvSpPr>
          <p:cNvPr id="177" name="Google Shape;177;p5"/>
          <p:cNvSpPr txBox="1"/>
          <p:nvPr/>
        </p:nvSpPr>
        <p:spPr>
          <a:xfrm>
            <a:off x="4510579" y="2150469"/>
            <a:ext cx="7358100" cy="209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dk1"/>
                </a:solidFill>
                <a:latin typeface="Karma"/>
                <a:ea typeface="Karma"/>
                <a:cs typeface="Karma"/>
                <a:sym typeface="Karma"/>
              </a:rPr>
              <a:t>Key Takeaways</a:t>
            </a:r>
            <a:endParaRPr b="1" sz="6600">
              <a:solidFill>
                <a:schemeClr val="dk1"/>
              </a:solidFill>
              <a:latin typeface="Karma"/>
              <a:ea typeface="Karma"/>
              <a:cs typeface="Karma"/>
              <a:sym typeface="Karma"/>
            </a:endParaRPr>
          </a:p>
          <a:p>
            <a:pPr indent="0" lvl="0" marL="0" marR="0" rtl="0" algn="ctr">
              <a:spcBef>
                <a:spcPts val="0"/>
              </a:spcBef>
              <a:spcAft>
                <a:spcPts val="0"/>
              </a:spcAft>
              <a:buNone/>
            </a:pPr>
            <a:r>
              <a:t/>
            </a:r>
            <a:endParaRPr sz="2000">
              <a:solidFill>
                <a:schemeClr val="dk1"/>
              </a:solidFill>
              <a:latin typeface="Arial"/>
              <a:ea typeface="Arial"/>
              <a:cs typeface="Arial"/>
              <a:sym typeface="Arial"/>
            </a:endParaRPr>
          </a:p>
          <a:p>
            <a:pPr indent="0" lvl="0" marL="0" marR="0" rtl="0" algn="ctr">
              <a:spcBef>
                <a:spcPts val="0"/>
              </a:spcBef>
              <a:spcAft>
                <a:spcPts val="0"/>
              </a:spcAft>
              <a:buNone/>
            </a:pPr>
            <a:r>
              <a:rPr b="1" lang="en-US" sz="2000">
                <a:solidFill>
                  <a:schemeClr val="lt1"/>
                </a:solidFill>
                <a:latin typeface="Arial"/>
                <a:ea typeface="Arial"/>
                <a:cs typeface="Arial"/>
                <a:sym typeface="Arial"/>
              </a:rPr>
              <a:t>		</a:t>
            </a:r>
            <a:r>
              <a:rPr b="1" lang="en-US" sz="2000">
                <a:solidFill>
                  <a:schemeClr val="lt1"/>
                </a:solidFill>
                <a:latin typeface="Karma"/>
                <a:ea typeface="Karma"/>
                <a:cs typeface="Karma"/>
                <a:sym typeface="Karma"/>
              </a:rPr>
              <a:t>	 </a:t>
            </a:r>
            <a:r>
              <a:rPr b="1" lang="en-US" sz="2400">
                <a:solidFill>
                  <a:schemeClr val="lt1"/>
                </a:solidFill>
                <a:latin typeface="Karma"/>
                <a:ea typeface="Karma"/>
                <a:cs typeface="Karma"/>
                <a:sym typeface="Karma"/>
              </a:rPr>
              <a:t>Why &amp; How</a:t>
            </a:r>
            <a:endParaRPr b="1" sz="2000">
              <a:solidFill>
                <a:schemeClr val="lt1"/>
              </a:solidFill>
              <a:latin typeface="Karma"/>
              <a:ea typeface="Karma"/>
              <a:cs typeface="Karma"/>
              <a:sym typeface="Karma"/>
            </a:endParaRPr>
          </a:p>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78" name="Google Shape;178;p5"/>
          <p:cNvSpPr/>
          <p:nvPr/>
        </p:nvSpPr>
        <p:spPr>
          <a:xfrm>
            <a:off x="0" y="0"/>
            <a:ext cx="3271520" cy="6858000"/>
          </a:xfrm>
          <a:prstGeom prst="rect">
            <a:avLst/>
          </a:prstGeom>
          <a:solidFill>
            <a:srgbClr val="DCBF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179" name="Google Shape;179;p5"/>
          <p:cNvPicPr preferRelativeResize="0"/>
          <p:nvPr/>
        </p:nvPicPr>
        <p:blipFill rotWithShape="1">
          <a:blip r:embed="rId3">
            <a:alphaModFix/>
          </a:blip>
          <a:srcRect b="0" l="0" r="0" t="0"/>
          <a:stretch/>
        </p:blipFill>
        <p:spPr>
          <a:xfrm>
            <a:off x="11183238" y="5852134"/>
            <a:ext cx="908050" cy="90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15b72dad6c_2_0"/>
          <p:cNvSpPr/>
          <p:nvPr/>
        </p:nvSpPr>
        <p:spPr>
          <a:xfrm>
            <a:off x="446990" y="432748"/>
            <a:ext cx="11298000" cy="5699700"/>
          </a:xfrm>
          <a:prstGeom prst="rect">
            <a:avLst/>
          </a:prstGeom>
          <a:noFill/>
          <a:ln cap="flat" cmpd="sng" w="762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185" name="Google Shape;185;g215b72dad6c_2_0"/>
          <p:cNvPicPr preferRelativeResize="0"/>
          <p:nvPr/>
        </p:nvPicPr>
        <p:blipFill rotWithShape="1">
          <a:blip r:embed="rId3">
            <a:alphaModFix/>
          </a:blip>
          <a:srcRect b="0" l="0" r="0" t="0"/>
          <a:stretch/>
        </p:blipFill>
        <p:spPr>
          <a:xfrm>
            <a:off x="11283950" y="5949950"/>
            <a:ext cx="908051" cy="908051"/>
          </a:xfrm>
          <a:prstGeom prst="rect">
            <a:avLst/>
          </a:prstGeom>
          <a:noFill/>
          <a:ln>
            <a:noFill/>
          </a:ln>
        </p:spPr>
      </p:pic>
      <p:grpSp>
        <p:nvGrpSpPr>
          <p:cNvPr id="186" name="Google Shape;186;g215b72dad6c_2_0"/>
          <p:cNvGrpSpPr/>
          <p:nvPr/>
        </p:nvGrpSpPr>
        <p:grpSpPr>
          <a:xfrm>
            <a:off x="2882656" y="2050147"/>
            <a:ext cx="2987492" cy="3448642"/>
            <a:chOff x="701250" y="1494550"/>
            <a:chExt cx="3275400" cy="3808550"/>
          </a:xfrm>
        </p:grpSpPr>
        <p:sp>
          <p:nvSpPr>
            <p:cNvPr id="187" name="Google Shape;187;g215b72dad6c_2_0"/>
            <p:cNvSpPr/>
            <p:nvPr/>
          </p:nvSpPr>
          <p:spPr>
            <a:xfrm>
              <a:off x="701250" y="1554900"/>
              <a:ext cx="3275400" cy="3748200"/>
            </a:xfrm>
            <a:prstGeom prst="roundRect">
              <a:avLst>
                <a:gd fmla="val 16667" name="adj"/>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2100">
                <a:latin typeface="Karma"/>
                <a:ea typeface="Karma"/>
                <a:cs typeface="Karma"/>
                <a:sym typeface="Karma"/>
              </a:endParaRPr>
            </a:p>
            <a:p>
              <a:pPr indent="0" lvl="0" marL="0" rtl="0" algn="ctr">
                <a:spcBef>
                  <a:spcPts val="0"/>
                </a:spcBef>
                <a:spcAft>
                  <a:spcPts val="0"/>
                </a:spcAft>
                <a:buClr>
                  <a:schemeClr val="dk1"/>
                </a:buClr>
                <a:buSzPts val="1100"/>
                <a:buFont typeface="Arial"/>
                <a:buNone/>
              </a:pPr>
              <a:r>
                <a:rPr lang="en-US" sz="1800">
                  <a:latin typeface="Karma"/>
                  <a:ea typeface="Karma"/>
                  <a:cs typeface="Karma"/>
                  <a:sym typeface="Karma"/>
                </a:rPr>
                <a:t>devise steps to provide </a:t>
              </a:r>
              <a:r>
                <a:rPr b="1" lang="en-US" sz="1800">
                  <a:solidFill>
                    <a:srgbClr val="C00000"/>
                  </a:solidFill>
                  <a:latin typeface="Karma"/>
                  <a:ea typeface="Karma"/>
                  <a:cs typeface="Karma"/>
                  <a:sym typeface="Karma"/>
                </a:rPr>
                <a:t>“Global Learning for all” </a:t>
              </a:r>
              <a:r>
                <a:rPr lang="en-US" sz="1800">
                  <a:latin typeface="Karma"/>
                  <a:ea typeface="Karma"/>
                  <a:cs typeface="Karma"/>
                  <a:sym typeface="Karma"/>
                </a:rPr>
                <a:t>to </a:t>
              </a:r>
              <a:r>
                <a:rPr b="1" lang="en-US" sz="1800">
                  <a:solidFill>
                    <a:srgbClr val="C00000"/>
                  </a:solidFill>
                  <a:latin typeface="Karma"/>
                  <a:ea typeface="Karma"/>
                  <a:cs typeface="Karma"/>
                  <a:sym typeface="Karma"/>
                </a:rPr>
                <a:t>every UMD student</a:t>
              </a:r>
              <a:endParaRPr b="1" sz="1800">
                <a:solidFill>
                  <a:srgbClr val="C00000"/>
                </a:solidFill>
                <a:latin typeface="Karma"/>
                <a:ea typeface="Karma"/>
                <a:cs typeface="Karma"/>
                <a:sym typeface="Karma"/>
              </a:endParaRPr>
            </a:p>
            <a:p>
              <a:pPr indent="0" lvl="0" marL="0" rtl="0" algn="l">
                <a:spcBef>
                  <a:spcPts val="0"/>
                </a:spcBef>
                <a:spcAft>
                  <a:spcPts val="0"/>
                </a:spcAft>
                <a:buNone/>
              </a:pPr>
              <a:r>
                <a:t/>
              </a:r>
              <a:endParaRPr/>
            </a:p>
          </p:txBody>
        </p:sp>
        <p:sp>
          <p:nvSpPr>
            <p:cNvPr id="188" name="Google Shape;188;g215b72dad6c_2_0"/>
            <p:cNvSpPr/>
            <p:nvPr/>
          </p:nvSpPr>
          <p:spPr>
            <a:xfrm>
              <a:off x="701250" y="1494550"/>
              <a:ext cx="3275400" cy="980700"/>
            </a:xfrm>
            <a:prstGeom prst="round2SameRect">
              <a:avLst>
                <a:gd fmla="val 42856" name="adj1"/>
                <a:gd fmla="val 0" name="adj2"/>
              </a:avLst>
            </a:prstGeom>
            <a:solidFill>
              <a:srgbClr val="E4948C"/>
            </a:solidFill>
            <a:ln cap="flat" cmpd="sng" w="9525">
              <a:solidFill>
                <a:srgbClr val="E494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Karma"/>
                  <a:ea typeface="Karma"/>
                  <a:cs typeface="Karma"/>
                  <a:sym typeface="Karma"/>
                </a:rPr>
                <a:t>01</a:t>
              </a:r>
              <a:endParaRPr b="1" sz="5000">
                <a:latin typeface="Karma"/>
                <a:ea typeface="Karma"/>
                <a:cs typeface="Karma"/>
                <a:sym typeface="Karma"/>
              </a:endParaRPr>
            </a:p>
          </p:txBody>
        </p:sp>
      </p:grpSp>
      <p:grpSp>
        <p:nvGrpSpPr>
          <p:cNvPr id="189" name="Google Shape;189;g215b72dad6c_2_0"/>
          <p:cNvGrpSpPr/>
          <p:nvPr/>
        </p:nvGrpSpPr>
        <p:grpSpPr>
          <a:xfrm>
            <a:off x="6321939" y="2077475"/>
            <a:ext cx="2987407" cy="3393995"/>
            <a:chOff x="4529965" y="1494538"/>
            <a:chExt cx="3657900" cy="3748200"/>
          </a:xfrm>
        </p:grpSpPr>
        <p:sp>
          <p:nvSpPr>
            <p:cNvPr id="190" name="Google Shape;190;g215b72dad6c_2_0"/>
            <p:cNvSpPr/>
            <p:nvPr/>
          </p:nvSpPr>
          <p:spPr>
            <a:xfrm>
              <a:off x="4529965" y="1494538"/>
              <a:ext cx="3657900" cy="3748200"/>
            </a:xfrm>
            <a:prstGeom prst="roundRect">
              <a:avLst>
                <a:gd fmla="val 16667" name="adj"/>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7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rPr b="1" lang="en-US" sz="1700">
                  <a:solidFill>
                    <a:srgbClr val="C00000"/>
                  </a:solidFill>
                  <a:latin typeface="Karma"/>
                  <a:ea typeface="Karma"/>
                  <a:cs typeface="Karma"/>
                  <a:sym typeface="Karma"/>
                </a:rPr>
                <a:t>Communicate and engage with faculty </a:t>
              </a:r>
              <a:r>
                <a:rPr lang="en-US" sz="1700">
                  <a:latin typeface="Karma"/>
                  <a:ea typeface="Karma"/>
                  <a:cs typeface="Karma"/>
                  <a:sym typeface="Karma"/>
                </a:rPr>
                <a:t>interested in participating in GC as well as</a:t>
              </a:r>
              <a:endParaRPr sz="1700">
                <a:latin typeface="Karma"/>
                <a:ea typeface="Karma"/>
                <a:cs typeface="Karma"/>
                <a:sym typeface="Karma"/>
              </a:endParaRPr>
            </a:p>
            <a:p>
              <a:pPr indent="0" lvl="0" marL="0" rtl="0" algn="ctr">
                <a:spcBef>
                  <a:spcPts val="0"/>
                </a:spcBef>
                <a:spcAft>
                  <a:spcPts val="0"/>
                </a:spcAft>
                <a:buNone/>
              </a:pPr>
              <a:r>
                <a:rPr b="1" lang="en-US" sz="1700">
                  <a:solidFill>
                    <a:srgbClr val="C00000"/>
                  </a:solidFill>
                  <a:latin typeface="Karma"/>
                  <a:ea typeface="Karma"/>
                  <a:cs typeface="Karma"/>
                  <a:sym typeface="Karma"/>
                </a:rPr>
                <a:t>institutional authorities</a:t>
              </a:r>
              <a:endParaRPr b="1" sz="1700">
                <a:solidFill>
                  <a:srgbClr val="C00000"/>
                </a:solidFill>
                <a:latin typeface="Karma"/>
                <a:ea typeface="Karma"/>
                <a:cs typeface="Karma"/>
                <a:sym typeface="Karma"/>
              </a:endParaRPr>
            </a:p>
            <a:p>
              <a:pPr indent="0" lvl="0" marL="0" rtl="0" algn="ctr">
                <a:spcBef>
                  <a:spcPts val="0"/>
                </a:spcBef>
                <a:spcAft>
                  <a:spcPts val="0"/>
                </a:spcAft>
                <a:buClr>
                  <a:schemeClr val="dk1"/>
                </a:buClr>
                <a:buSzPts val="1100"/>
                <a:buFont typeface="Arial"/>
                <a:buNone/>
              </a:pPr>
              <a:r>
                <a:t/>
              </a:r>
              <a:endParaRPr sz="1500">
                <a:latin typeface="Karma"/>
                <a:ea typeface="Karma"/>
                <a:cs typeface="Karma"/>
                <a:sym typeface="Karma"/>
              </a:endParaRPr>
            </a:p>
            <a:p>
              <a:pPr indent="0" lvl="0" marL="0" rtl="0" algn="l">
                <a:spcBef>
                  <a:spcPts val="0"/>
                </a:spcBef>
                <a:spcAft>
                  <a:spcPts val="0"/>
                </a:spcAft>
                <a:buNone/>
              </a:pPr>
              <a:r>
                <a:t/>
              </a:r>
              <a:endParaRPr/>
            </a:p>
          </p:txBody>
        </p:sp>
        <p:sp>
          <p:nvSpPr>
            <p:cNvPr id="191" name="Google Shape;191;g215b72dad6c_2_0"/>
            <p:cNvSpPr/>
            <p:nvPr/>
          </p:nvSpPr>
          <p:spPr>
            <a:xfrm>
              <a:off x="4529965" y="1494538"/>
              <a:ext cx="3657900" cy="980700"/>
            </a:xfrm>
            <a:prstGeom prst="round2SameRect">
              <a:avLst>
                <a:gd fmla="val 42856" name="adj1"/>
                <a:gd fmla="val 0" name="adj2"/>
              </a:avLst>
            </a:prstGeom>
            <a:solidFill>
              <a:srgbClr val="E4948C"/>
            </a:solidFill>
            <a:ln cap="flat" cmpd="sng" w="9525">
              <a:solidFill>
                <a:srgbClr val="E494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Karma"/>
                  <a:ea typeface="Karma"/>
                  <a:cs typeface="Karma"/>
                  <a:sym typeface="Karma"/>
                </a:rPr>
                <a:t>02</a:t>
              </a:r>
              <a:endParaRPr b="1" sz="5000">
                <a:latin typeface="Karma"/>
                <a:ea typeface="Karma"/>
                <a:cs typeface="Karma"/>
                <a:sym typeface="Karma"/>
              </a:endParaRPr>
            </a:p>
          </p:txBody>
        </p:sp>
      </p:grpSp>
      <p:sp>
        <p:nvSpPr>
          <p:cNvPr id="192" name="Google Shape;192;g215b72dad6c_2_0"/>
          <p:cNvSpPr txBox="1"/>
          <p:nvPr/>
        </p:nvSpPr>
        <p:spPr>
          <a:xfrm>
            <a:off x="3435900" y="1066400"/>
            <a:ext cx="532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u="sng">
                <a:latin typeface="Karma"/>
                <a:ea typeface="Karma"/>
                <a:cs typeface="Karma"/>
                <a:sym typeface="Karma"/>
              </a:rPr>
              <a:t>Objectives</a:t>
            </a:r>
            <a:r>
              <a:rPr b="1" lang="en-US" sz="2800">
                <a:latin typeface="Karma"/>
                <a:ea typeface="Karma"/>
                <a:cs typeface="Karma"/>
                <a:sym typeface="Karma"/>
              </a:rPr>
              <a:t> of Global Classroom</a:t>
            </a:r>
            <a:endParaRPr b="1" sz="2800">
              <a:latin typeface="Karma"/>
              <a:ea typeface="Karma"/>
              <a:cs typeface="Karma"/>
              <a:sym typeface="Kar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15b72dad6c_2_173"/>
          <p:cNvSpPr/>
          <p:nvPr/>
        </p:nvSpPr>
        <p:spPr>
          <a:xfrm>
            <a:off x="446990" y="432748"/>
            <a:ext cx="11298000" cy="5699700"/>
          </a:xfrm>
          <a:prstGeom prst="rect">
            <a:avLst/>
          </a:prstGeom>
          <a:noFill/>
          <a:ln cap="flat" cmpd="sng" w="762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198" name="Google Shape;198;g215b72dad6c_2_173"/>
          <p:cNvPicPr preferRelativeResize="0"/>
          <p:nvPr/>
        </p:nvPicPr>
        <p:blipFill rotWithShape="1">
          <a:blip r:embed="rId3">
            <a:alphaModFix/>
          </a:blip>
          <a:srcRect b="0" l="0" r="0" t="0"/>
          <a:stretch/>
        </p:blipFill>
        <p:spPr>
          <a:xfrm>
            <a:off x="11283950" y="5949950"/>
            <a:ext cx="908051" cy="908051"/>
          </a:xfrm>
          <a:prstGeom prst="rect">
            <a:avLst/>
          </a:prstGeom>
          <a:noFill/>
          <a:ln>
            <a:noFill/>
          </a:ln>
        </p:spPr>
      </p:pic>
      <p:grpSp>
        <p:nvGrpSpPr>
          <p:cNvPr id="199" name="Google Shape;199;g215b72dad6c_2_173"/>
          <p:cNvGrpSpPr/>
          <p:nvPr/>
        </p:nvGrpSpPr>
        <p:grpSpPr>
          <a:xfrm>
            <a:off x="2882656" y="2050147"/>
            <a:ext cx="2987492" cy="3448642"/>
            <a:chOff x="701250" y="1494550"/>
            <a:chExt cx="3275400" cy="3808550"/>
          </a:xfrm>
        </p:grpSpPr>
        <p:sp>
          <p:nvSpPr>
            <p:cNvPr id="200" name="Google Shape;200;g215b72dad6c_2_173"/>
            <p:cNvSpPr/>
            <p:nvPr/>
          </p:nvSpPr>
          <p:spPr>
            <a:xfrm>
              <a:off x="701250" y="1554900"/>
              <a:ext cx="3275400" cy="3748200"/>
            </a:xfrm>
            <a:prstGeom prst="roundRect">
              <a:avLst>
                <a:gd fmla="val 16667" name="adj"/>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2100">
                <a:latin typeface="Karma"/>
                <a:ea typeface="Karma"/>
                <a:cs typeface="Karma"/>
                <a:sym typeface="Karma"/>
              </a:endParaRPr>
            </a:p>
            <a:p>
              <a:pPr indent="0" lvl="0" marL="0" rtl="0" algn="ctr">
                <a:spcBef>
                  <a:spcPts val="0"/>
                </a:spcBef>
                <a:spcAft>
                  <a:spcPts val="0"/>
                </a:spcAft>
                <a:buNone/>
              </a:pPr>
              <a:r>
                <a:rPr lang="en-US" sz="1800">
                  <a:latin typeface="Karma"/>
                  <a:ea typeface="Karma"/>
                  <a:cs typeface="Karma"/>
                  <a:sym typeface="Karma"/>
                </a:rPr>
                <a:t>devise steps to provide </a:t>
              </a:r>
              <a:r>
                <a:rPr b="1" lang="en-US" sz="1800">
                  <a:solidFill>
                    <a:srgbClr val="C00000"/>
                  </a:solidFill>
                  <a:latin typeface="Karma"/>
                  <a:ea typeface="Karma"/>
                  <a:cs typeface="Karma"/>
                  <a:sym typeface="Karma"/>
                </a:rPr>
                <a:t>“Global Learning for all” </a:t>
              </a:r>
              <a:r>
                <a:rPr lang="en-US" sz="1800">
                  <a:latin typeface="Karma"/>
                  <a:ea typeface="Karma"/>
                  <a:cs typeface="Karma"/>
                  <a:sym typeface="Karma"/>
                </a:rPr>
                <a:t>to </a:t>
              </a:r>
              <a:r>
                <a:rPr b="1" lang="en-US" sz="1800">
                  <a:solidFill>
                    <a:srgbClr val="C00000"/>
                  </a:solidFill>
                  <a:latin typeface="Karma"/>
                  <a:ea typeface="Karma"/>
                  <a:cs typeface="Karma"/>
                  <a:sym typeface="Karma"/>
                </a:rPr>
                <a:t>every UMD student</a:t>
              </a:r>
              <a:endParaRPr b="1" sz="1800">
                <a:solidFill>
                  <a:srgbClr val="C00000"/>
                </a:solidFill>
                <a:latin typeface="Karma"/>
                <a:ea typeface="Karma"/>
                <a:cs typeface="Karma"/>
                <a:sym typeface="Karma"/>
              </a:endParaRPr>
            </a:p>
            <a:p>
              <a:pPr indent="0" lvl="0" marL="0" rtl="0" algn="l">
                <a:spcBef>
                  <a:spcPts val="0"/>
                </a:spcBef>
                <a:spcAft>
                  <a:spcPts val="0"/>
                </a:spcAft>
                <a:buNone/>
              </a:pPr>
              <a:r>
                <a:t/>
              </a:r>
              <a:endParaRPr/>
            </a:p>
          </p:txBody>
        </p:sp>
        <p:sp>
          <p:nvSpPr>
            <p:cNvPr id="201" name="Google Shape;201;g215b72dad6c_2_173"/>
            <p:cNvSpPr/>
            <p:nvPr/>
          </p:nvSpPr>
          <p:spPr>
            <a:xfrm>
              <a:off x="701250" y="1494550"/>
              <a:ext cx="3275400" cy="980700"/>
            </a:xfrm>
            <a:prstGeom prst="round2SameRect">
              <a:avLst>
                <a:gd fmla="val 42856" name="adj1"/>
                <a:gd fmla="val 0" name="adj2"/>
              </a:avLst>
            </a:prstGeom>
            <a:solidFill>
              <a:srgbClr val="E4948C"/>
            </a:solidFill>
            <a:ln cap="flat" cmpd="sng" w="9525">
              <a:solidFill>
                <a:srgbClr val="E494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Karma"/>
                  <a:ea typeface="Karma"/>
                  <a:cs typeface="Karma"/>
                  <a:sym typeface="Karma"/>
                </a:rPr>
                <a:t>01</a:t>
              </a:r>
              <a:endParaRPr b="1" sz="5000">
                <a:latin typeface="Karma"/>
                <a:ea typeface="Karma"/>
                <a:cs typeface="Karma"/>
                <a:sym typeface="Karma"/>
              </a:endParaRPr>
            </a:p>
          </p:txBody>
        </p:sp>
      </p:grpSp>
      <p:grpSp>
        <p:nvGrpSpPr>
          <p:cNvPr id="202" name="Google Shape;202;g215b72dad6c_2_173"/>
          <p:cNvGrpSpPr/>
          <p:nvPr/>
        </p:nvGrpSpPr>
        <p:grpSpPr>
          <a:xfrm>
            <a:off x="6321939" y="2077475"/>
            <a:ext cx="2987407" cy="3393995"/>
            <a:chOff x="4529965" y="1494538"/>
            <a:chExt cx="3657900" cy="3748200"/>
          </a:xfrm>
        </p:grpSpPr>
        <p:sp>
          <p:nvSpPr>
            <p:cNvPr id="203" name="Google Shape;203;g215b72dad6c_2_173"/>
            <p:cNvSpPr/>
            <p:nvPr/>
          </p:nvSpPr>
          <p:spPr>
            <a:xfrm>
              <a:off x="4529965" y="1494538"/>
              <a:ext cx="3657900" cy="3748200"/>
            </a:xfrm>
            <a:prstGeom prst="roundRect">
              <a:avLst>
                <a:gd fmla="val 16667" name="adj"/>
              </a:avLst>
            </a:prstGeom>
            <a:solidFill>
              <a:srgbClr val="FCE5CD"/>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t/>
              </a:r>
              <a:endParaRPr sz="1700">
                <a:latin typeface="Karma"/>
                <a:ea typeface="Karma"/>
                <a:cs typeface="Karma"/>
                <a:sym typeface="Karma"/>
              </a:endParaRPr>
            </a:p>
            <a:p>
              <a:pPr indent="0" lvl="0" marL="0" rtl="0" algn="ctr">
                <a:spcBef>
                  <a:spcPts val="0"/>
                </a:spcBef>
                <a:spcAft>
                  <a:spcPts val="0"/>
                </a:spcAft>
                <a:buNone/>
              </a:pPr>
              <a:r>
                <a:t/>
              </a:r>
              <a:endParaRPr sz="1800">
                <a:latin typeface="Karma"/>
                <a:ea typeface="Karma"/>
                <a:cs typeface="Karma"/>
                <a:sym typeface="Karma"/>
              </a:endParaRPr>
            </a:p>
            <a:p>
              <a:pPr indent="0" lvl="0" marL="0" rtl="0" algn="ctr">
                <a:spcBef>
                  <a:spcPts val="0"/>
                </a:spcBef>
                <a:spcAft>
                  <a:spcPts val="0"/>
                </a:spcAft>
                <a:buNone/>
              </a:pPr>
              <a:r>
                <a:rPr b="1" lang="en-US" sz="1700">
                  <a:solidFill>
                    <a:srgbClr val="C00000"/>
                  </a:solidFill>
                  <a:latin typeface="Karma"/>
                  <a:ea typeface="Karma"/>
                  <a:cs typeface="Karma"/>
                  <a:sym typeface="Karma"/>
                </a:rPr>
                <a:t>Communicate and engage with faculty </a:t>
              </a:r>
              <a:r>
                <a:rPr lang="en-US" sz="1700">
                  <a:latin typeface="Karma"/>
                  <a:ea typeface="Karma"/>
                  <a:cs typeface="Karma"/>
                  <a:sym typeface="Karma"/>
                </a:rPr>
                <a:t>interested in participating in GC as well as</a:t>
              </a:r>
              <a:endParaRPr sz="1700">
                <a:latin typeface="Karma"/>
                <a:ea typeface="Karma"/>
                <a:cs typeface="Karma"/>
                <a:sym typeface="Karma"/>
              </a:endParaRPr>
            </a:p>
            <a:p>
              <a:pPr indent="0" lvl="0" marL="0" rtl="0" algn="ctr">
                <a:spcBef>
                  <a:spcPts val="0"/>
                </a:spcBef>
                <a:spcAft>
                  <a:spcPts val="0"/>
                </a:spcAft>
                <a:buNone/>
              </a:pPr>
              <a:r>
                <a:rPr b="1" lang="en-US" sz="1700">
                  <a:solidFill>
                    <a:srgbClr val="C00000"/>
                  </a:solidFill>
                  <a:latin typeface="Karma"/>
                  <a:ea typeface="Karma"/>
                  <a:cs typeface="Karma"/>
                  <a:sym typeface="Karma"/>
                </a:rPr>
                <a:t>institutional authorities</a:t>
              </a:r>
              <a:endParaRPr b="1" sz="1700">
                <a:solidFill>
                  <a:srgbClr val="C00000"/>
                </a:solidFill>
                <a:latin typeface="Karma"/>
                <a:ea typeface="Karma"/>
                <a:cs typeface="Karma"/>
                <a:sym typeface="Karma"/>
              </a:endParaRPr>
            </a:p>
            <a:p>
              <a:pPr indent="0" lvl="0" marL="0" rtl="0" algn="ctr">
                <a:spcBef>
                  <a:spcPts val="0"/>
                </a:spcBef>
                <a:spcAft>
                  <a:spcPts val="0"/>
                </a:spcAft>
                <a:buNone/>
              </a:pPr>
              <a:r>
                <a:t/>
              </a:r>
              <a:endParaRPr sz="1500">
                <a:latin typeface="Karma"/>
                <a:ea typeface="Karma"/>
                <a:cs typeface="Karma"/>
                <a:sym typeface="Karma"/>
              </a:endParaRPr>
            </a:p>
            <a:p>
              <a:pPr indent="0" lvl="0" marL="0" rtl="0" algn="l">
                <a:spcBef>
                  <a:spcPts val="0"/>
                </a:spcBef>
                <a:spcAft>
                  <a:spcPts val="0"/>
                </a:spcAft>
                <a:buNone/>
              </a:pPr>
              <a:r>
                <a:t/>
              </a:r>
              <a:endParaRPr/>
            </a:p>
          </p:txBody>
        </p:sp>
        <p:sp>
          <p:nvSpPr>
            <p:cNvPr id="204" name="Google Shape;204;g215b72dad6c_2_173"/>
            <p:cNvSpPr/>
            <p:nvPr/>
          </p:nvSpPr>
          <p:spPr>
            <a:xfrm>
              <a:off x="4529965" y="1494538"/>
              <a:ext cx="3657900" cy="980700"/>
            </a:xfrm>
            <a:prstGeom prst="round2SameRect">
              <a:avLst>
                <a:gd fmla="val 42856" name="adj1"/>
                <a:gd fmla="val 0" name="adj2"/>
              </a:avLst>
            </a:prstGeom>
            <a:solidFill>
              <a:srgbClr val="E4948C"/>
            </a:solidFill>
            <a:ln cap="flat" cmpd="sng" w="9525">
              <a:solidFill>
                <a:srgbClr val="E494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000">
                  <a:latin typeface="Karma"/>
                  <a:ea typeface="Karma"/>
                  <a:cs typeface="Karma"/>
                  <a:sym typeface="Karma"/>
                </a:rPr>
                <a:t>02</a:t>
              </a:r>
              <a:endParaRPr b="1" sz="5000">
                <a:latin typeface="Karma"/>
                <a:ea typeface="Karma"/>
                <a:cs typeface="Karma"/>
                <a:sym typeface="Karma"/>
              </a:endParaRPr>
            </a:p>
          </p:txBody>
        </p:sp>
      </p:grpSp>
      <p:sp>
        <p:nvSpPr>
          <p:cNvPr id="205" name="Google Shape;205;g215b72dad6c_2_173"/>
          <p:cNvSpPr txBox="1"/>
          <p:nvPr/>
        </p:nvSpPr>
        <p:spPr>
          <a:xfrm>
            <a:off x="3435900" y="1066400"/>
            <a:ext cx="532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u="sng">
                <a:latin typeface="Karma"/>
                <a:ea typeface="Karma"/>
                <a:cs typeface="Karma"/>
                <a:sym typeface="Karma"/>
              </a:rPr>
              <a:t>Objectives</a:t>
            </a:r>
            <a:r>
              <a:rPr b="1" lang="en-US" sz="2800">
                <a:latin typeface="Karma"/>
                <a:ea typeface="Karma"/>
                <a:cs typeface="Karma"/>
                <a:sym typeface="Karma"/>
              </a:rPr>
              <a:t> of Global Classroom</a:t>
            </a:r>
            <a:endParaRPr b="1" sz="2800">
              <a:latin typeface="Karma"/>
              <a:ea typeface="Karma"/>
              <a:cs typeface="Karma"/>
              <a:sym typeface="Karma"/>
            </a:endParaRPr>
          </a:p>
        </p:txBody>
      </p:sp>
      <p:sp>
        <p:nvSpPr>
          <p:cNvPr id="206" name="Google Shape;206;g215b72dad6c_2_173"/>
          <p:cNvSpPr/>
          <p:nvPr/>
        </p:nvSpPr>
        <p:spPr>
          <a:xfrm>
            <a:off x="0" y="0"/>
            <a:ext cx="12192000" cy="6858000"/>
          </a:xfrm>
          <a:prstGeom prst="rect">
            <a:avLst/>
          </a:prstGeom>
          <a:solidFill>
            <a:schemeClr val="dk1">
              <a:alpha val="7373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Malgun Gothic"/>
              <a:ea typeface="Malgun Gothic"/>
              <a:cs typeface="Malgun Gothic"/>
              <a:sym typeface="Malgun Gothic"/>
            </a:endParaRPr>
          </a:p>
        </p:txBody>
      </p:sp>
      <p:sp>
        <p:nvSpPr>
          <p:cNvPr id="207" name="Google Shape;207;g215b72dad6c_2_173"/>
          <p:cNvSpPr txBox="1"/>
          <p:nvPr/>
        </p:nvSpPr>
        <p:spPr>
          <a:xfrm>
            <a:off x="325950" y="2277575"/>
            <a:ext cx="11540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600">
                <a:solidFill>
                  <a:schemeClr val="lt1"/>
                </a:solidFill>
                <a:latin typeface="Malgun Gothic"/>
                <a:ea typeface="Malgun Gothic"/>
                <a:cs typeface="Malgun Gothic"/>
                <a:sym typeface="Malgun Gothic"/>
              </a:rPr>
              <a:t>“ Class Expansion ”</a:t>
            </a:r>
            <a:endParaRPr b="1" sz="9600">
              <a:solidFill>
                <a:schemeClr val="lt1"/>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15b72dad6c_2_54"/>
          <p:cNvSpPr/>
          <p:nvPr/>
        </p:nvSpPr>
        <p:spPr>
          <a:xfrm>
            <a:off x="447040" y="416560"/>
            <a:ext cx="11298000" cy="5699700"/>
          </a:xfrm>
          <a:prstGeom prst="rect">
            <a:avLst/>
          </a:prstGeom>
          <a:noFill/>
          <a:ln cap="flat" cmpd="sng" w="762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3" name="Google Shape;213;g215b72dad6c_2_54"/>
          <p:cNvSpPr/>
          <p:nvPr/>
        </p:nvSpPr>
        <p:spPr>
          <a:xfrm rot="-5400000">
            <a:off x="8993088" y="1707420"/>
            <a:ext cx="1579800" cy="1392300"/>
          </a:xfrm>
          <a:prstGeom prst="round2SameRect">
            <a:avLst>
              <a:gd fmla="val 18991" name="adj1"/>
              <a:gd fmla="val 27875" name="adj2"/>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4" name="Google Shape;214;g215b72dad6c_2_54"/>
          <p:cNvSpPr/>
          <p:nvPr/>
        </p:nvSpPr>
        <p:spPr>
          <a:xfrm>
            <a:off x="2500137" y="1616078"/>
            <a:ext cx="7274100" cy="1575000"/>
          </a:xfrm>
          <a:prstGeom prst="rect">
            <a:avLst/>
          </a:prstGeom>
          <a:solidFill>
            <a:srgbClr val="F5ECC6"/>
          </a:solidFill>
          <a:ln cap="flat" cmpd="sng" w="12700">
            <a:solidFill>
              <a:srgbClr val="F5ECC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15" name="Google Shape;215;g215b72dad6c_2_54"/>
          <p:cNvGrpSpPr/>
          <p:nvPr/>
        </p:nvGrpSpPr>
        <p:grpSpPr>
          <a:xfrm>
            <a:off x="1712968" y="1616001"/>
            <a:ext cx="1639181" cy="1575148"/>
            <a:chOff x="2383718" y="1522396"/>
            <a:chExt cx="1253101" cy="1253101"/>
          </a:xfrm>
        </p:grpSpPr>
        <p:sp>
          <p:nvSpPr>
            <p:cNvPr id="216" name="Google Shape;216;g215b72dad6c_2_54"/>
            <p:cNvSpPr/>
            <p:nvPr/>
          </p:nvSpPr>
          <p:spPr>
            <a:xfrm>
              <a:off x="2383718" y="1522396"/>
              <a:ext cx="1253100" cy="12531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7" name="Google Shape;217;g215b72dad6c_2_54"/>
            <p:cNvSpPr/>
            <p:nvPr/>
          </p:nvSpPr>
          <p:spPr>
            <a:xfrm>
              <a:off x="2383719" y="1522397"/>
              <a:ext cx="1253100" cy="1253100"/>
            </a:xfrm>
            <a:prstGeom prst="donut">
              <a:avLst>
                <a:gd fmla="val 10376" name="adj"/>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18" name="Google Shape;218;g215b72dad6c_2_54"/>
          <p:cNvSpPr txBox="1"/>
          <p:nvPr/>
        </p:nvSpPr>
        <p:spPr>
          <a:xfrm>
            <a:off x="2078518" y="2188173"/>
            <a:ext cx="9081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chemeClr val="dk1"/>
                </a:solidFill>
                <a:latin typeface="Karma"/>
                <a:ea typeface="Karma"/>
                <a:cs typeface="Karma"/>
                <a:sym typeface="Karma"/>
              </a:rPr>
              <a:t>01</a:t>
            </a:r>
            <a:endParaRPr sz="1800">
              <a:latin typeface="Karma"/>
              <a:ea typeface="Karma"/>
              <a:cs typeface="Karma"/>
              <a:sym typeface="Karma"/>
            </a:endParaRPr>
          </a:p>
        </p:txBody>
      </p:sp>
      <p:pic>
        <p:nvPicPr>
          <p:cNvPr descr="Text&#10;&#10;Description automatically generated" id="219" name="Google Shape;219;g215b72dad6c_2_54"/>
          <p:cNvPicPr preferRelativeResize="0"/>
          <p:nvPr/>
        </p:nvPicPr>
        <p:blipFill rotWithShape="1">
          <a:blip r:embed="rId3">
            <a:alphaModFix/>
          </a:blip>
          <a:srcRect b="0" l="0" r="0" t="0"/>
          <a:stretch/>
        </p:blipFill>
        <p:spPr>
          <a:xfrm>
            <a:off x="11242612" y="5949949"/>
            <a:ext cx="908051" cy="908051"/>
          </a:xfrm>
          <a:prstGeom prst="rect">
            <a:avLst/>
          </a:prstGeom>
          <a:noFill/>
          <a:ln>
            <a:noFill/>
          </a:ln>
        </p:spPr>
      </p:pic>
      <p:sp>
        <p:nvSpPr>
          <p:cNvPr id="220" name="Google Shape;220;g215b72dad6c_2_54"/>
          <p:cNvSpPr/>
          <p:nvPr/>
        </p:nvSpPr>
        <p:spPr>
          <a:xfrm rot="-5400000">
            <a:off x="8993088" y="3758120"/>
            <a:ext cx="1579800" cy="1392300"/>
          </a:xfrm>
          <a:prstGeom prst="round2SameRect">
            <a:avLst>
              <a:gd fmla="val 18991" name="adj1"/>
              <a:gd fmla="val 27875" name="adj2"/>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1" name="Google Shape;221;g215b72dad6c_2_54"/>
          <p:cNvSpPr/>
          <p:nvPr/>
        </p:nvSpPr>
        <p:spPr>
          <a:xfrm>
            <a:off x="2500137" y="3666778"/>
            <a:ext cx="7274100" cy="1575000"/>
          </a:xfrm>
          <a:prstGeom prst="rect">
            <a:avLst/>
          </a:prstGeom>
          <a:solidFill>
            <a:srgbClr val="F5ECC6"/>
          </a:solidFill>
          <a:ln cap="flat" cmpd="sng" w="12700">
            <a:solidFill>
              <a:srgbClr val="F5ECC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22" name="Google Shape;222;g215b72dad6c_2_54"/>
          <p:cNvGrpSpPr/>
          <p:nvPr/>
        </p:nvGrpSpPr>
        <p:grpSpPr>
          <a:xfrm>
            <a:off x="1712981" y="3666701"/>
            <a:ext cx="1639181" cy="1575148"/>
            <a:chOff x="2383718" y="1522396"/>
            <a:chExt cx="1253101" cy="1253101"/>
          </a:xfrm>
        </p:grpSpPr>
        <p:sp>
          <p:nvSpPr>
            <p:cNvPr id="223" name="Google Shape;223;g215b72dad6c_2_54"/>
            <p:cNvSpPr/>
            <p:nvPr/>
          </p:nvSpPr>
          <p:spPr>
            <a:xfrm>
              <a:off x="2383718" y="1522396"/>
              <a:ext cx="1253100" cy="12531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4" name="Google Shape;224;g215b72dad6c_2_54"/>
            <p:cNvSpPr/>
            <p:nvPr/>
          </p:nvSpPr>
          <p:spPr>
            <a:xfrm>
              <a:off x="2383719" y="1522397"/>
              <a:ext cx="1253100" cy="1253100"/>
            </a:xfrm>
            <a:prstGeom prst="donut">
              <a:avLst>
                <a:gd fmla="val 10376" name="adj"/>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225" name="Google Shape;225;g215b72dad6c_2_54"/>
          <p:cNvSpPr txBox="1"/>
          <p:nvPr/>
        </p:nvSpPr>
        <p:spPr>
          <a:xfrm>
            <a:off x="2078530" y="4238873"/>
            <a:ext cx="9081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chemeClr val="dk1"/>
                </a:solidFill>
                <a:latin typeface="Karma"/>
                <a:ea typeface="Karma"/>
                <a:cs typeface="Karma"/>
                <a:sym typeface="Karma"/>
              </a:rPr>
              <a:t>0</a:t>
            </a:r>
            <a:r>
              <a:rPr b="1" lang="en-US" sz="2600">
                <a:solidFill>
                  <a:schemeClr val="dk1"/>
                </a:solidFill>
                <a:latin typeface="Karma"/>
                <a:ea typeface="Karma"/>
                <a:cs typeface="Karma"/>
                <a:sym typeface="Karma"/>
              </a:rPr>
              <a:t>2</a:t>
            </a:r>
            <a:endParaRPr sz="1800">
              <a:latin typeface="Karma"/>
              <a:ea typeface="Karma"/>
              <a:cs typeface="Karma"/>
              <a:sym typeface="Karma"/>
            </a:endParaRPr>
          </a:p>
        </p:txBody>
      </p:sp>
      <p:sp>
        <p:nvSpPr>
          <p:cNvPr id="226" name="Google Shape;226;g215b72dad6c_2_54"/>
          <p:cNvSpPr txBox="1"/>
          <p:nvPr/>
        </p:nvSpPr>
        <p:spPr>
          <a:xfrm>
            <a:off x="3413875" y="1664825"/>
            <a:ext cx="616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rgbClr val="C00000"/>
                </a:solidFill>
                <a:latin typeface="Karma"/>
                <a:ea typeface="Karma"/>
                <a:cs typeface="Karma"/>
                <a:sym typeface="Karma"/>
              </a:rPr>
              <a:t>WHY</a:t>
            </a:r>
            <a:endParaRPr sz="2100">
              <a:latin typeface="Karma"/>
              <a:ea typeface="Karma"/>
              <a:cs typeface="Karma"/>
              <a:sym typeface="Karma"/>
            </a:endParaRPr>
          </a:p>
        </p:txBody>
      </p:sp>
      <p:sp>
        <p:nvSpPr>
          <p:cNvPr id="227" name="Google Shape;227;g215b72dad6c_2_54"/>
          <p:cNvSpPr txBox="1"/>
          <p:nvPr/>
        </p:nvSpPr>
        <p:spPr>
          <a:xfrm>
            <a:off x="3428350" y="3800875"/>
            <a:ext cx="616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200">
                <a:solidFill>
                  <a:srgbClr val="C00000"/>
                </a:solidFill>
                <a:latin typeface="Karma"/>
                <a:ea typeface="Karma"/>
                <a:cs typeface="Karma"/>
                <a:sym typeface="Karma"/>
              </a:rPr>
              <a:t>HOW</a:t>
            </a:r>
            <a:endParaRPr b="1" sz="3400">
              <a:solidFill>
                <a:srgbClr val="C00000"/>
              </a:solidFill>
              <a:latin typeface="Karma"/>
              <a:ea typeface="Karma"/>
              <a:cs typeface="Karma"/>
              <a:sym typeface="Karma"/>
            </a:endParaRPr>
          </a:p>
        </p:txBody>
      </p:sp>
      <p:sp>
        <p:nvSpPr>
          <p:cNvPr id="228" name="Google Shape;228;g215b72dad6c_2_54"/>
          <p:cNvSpPr txBox="1"/>
          <p:nvPr/>
        </p:nvSpPr>
        <p:spPr>
          <a:xfrm>
            <a:off x="3428350" y="2285975"/>
            <a:ext cx="616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Karma"/>
                <a:ea typeface="Karma"/>
                <a:cs typeface="Karma"/>
                <a:sym typeface="Karma"/>
              </a:rPr>
              <a:t>: Why “Class Expansion” is IMPORTANT to achieve GCI’s Objectives?</a:t>
            </a:r>
            <a:endParaRPr>
              <a:latin typeface="Malgun Gothic"/>
              <a:ea typeface="Malgun Gothic"/>
              <a:cs typeface="Malgun Gothic"/>
              <a:sym typeface="Malgun Gothic"/>
            </a:endParaRPr>
          </a:p>
        </p:txBody>
      </p:sp>
      <p:sp>
        <p:nvSpPr>
          <p:cNvPr id="229" name="Google Shape;229;g215b72dad6c_2_54"/>
          <p:cNvSpPr txBox="1"/>
          <p:nvPr/>
        </p:nvSpPr>
        <p:spPr>
          <a:xfrm>
            <a:off x="3413875" y="4534875"/>
            <a:ext cx="616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100">
                <a:solidFill>
                  <a:schemeClr val="dk1"/>
                </a:solidFill>
                <a:latin typeface="Karma"/>
                <a:ea typeface="Karma"/>
                <a:cs typeface="Karma"/>
                <a:sym typeface="Karma"/>
              </a:rPr>
              <a:t>: How GCI can achieve “Class Expansion” ?</a:t>
            </a:r>
            <a:endParaRPr>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15b72dad6c_2_112"/>
          <p:cNvSpPr/>
          <p:nvPr/>
        </p:nvSpPr>
        <p:spPr>
          <a:xfrm>
            <a:off x="0" y="0"/>
            <a:ext cx="12192000" cy="820500"/>
          </a:xfrm>
          <a:prstGeom prst="rect">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235" name="Google Shape;235;g215b72dad6c_2_112"/>
          <p:cNvGraphicFramePr/>
          <p:nvPr/>
        </p:nvGraphicFramePr>
        <p:xfrm>
          <a:off x="1328563" y="1241675"/>
          <a:ext cx="3000000" cy="3000000"/>
        </p:xfrm>
        <a:graphic>
          <a:graphicData uri="http://schemas.openxmlformats.org/drawingml/2006/table">
            <a:tbl>
              <a:tblPr>
                <a:noFill/>
                <a:tableStyleId>{F68E4790-F06A-44E3-93E6-657C4C61DC74}</a:tableStyleId>
              </a:tblPr>
              <a:tblGrid>
                <a:gridCol w="971150"/>
                <a:gridCol w="1801600"/>
                <a:gridCol w="3121200"/>
                <a:gridCol w="3640925"/>
              </a:tblGrid>
              <a:tr h="717300">
                <a:tc>
                  <a:txBody>
                    <a:bodyPr/>
                    <a:lstStyle/>
                    <a:p>
                      <a:pPr indent="0" lvl="0" marL="0" rtl="0" algn="l">
                        <a:spcBef>
                          <a:spcPts val="0"/>
                        </a:spcBef>
                        <a:spcAft>
                          <a:spcPts val="0"/>
                        </a:spcAft>
                        <a:buNone/>
                      </a:pPr>
                      <a:r>
                        <a:t/>
                      </a:r>
                      <a:endParaRPr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Term_Year</a:t>
                      </a:r>
                      <a:endParaRPr b="1"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Number of Courses Opened</a:t>
                      </a:r>
                      <a:endParaRPr b="1"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Number of Students who took CG</a:t>
                      </a:r>
                      <a:endParaRPr b="1" sz="1600">
                        <a:latin typeface="Karma"/>
                        <a:ea typeface="Karma"/>
                        <a:cs typeface="Karma"/>
                        <a:sym typeface="Karma"/>
                      </a:endParaRPr>
                    </a:p>
                  </a:txBody>
                  <a:tcPr marT="91425" marB="91425" marR="91425" marL="91425">
                    <a:solidFill>
                      <a:srgbClr val="F5ECC6"/>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Fall 2020</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b="1" lang="en-US" sz="2000">
                          <a:latin typeface="Karma"/>
                          <a:ea typeface="Karma"/>
                          <a:cs typeface="Karma"/>
                          <a:sym typeface="Karma"/>
                        </a:rPr>
                        <a:t>17</a:t>
                      </a:r>
                      <a:endParaRPr b="1" sz="2000">
                        <a:latin typeface="Karma"/>
                        <a:ea typeface="Karma"/>
                        <a:cs typeface="Karma"/>
                        <a:sym typeface="Karma"/>
                      </a:endParaRPr>
                    </a:p>
                  </a:txBody>
                  <a:tcPr marT="91425" marB="91425" marR="91425" marL="91425">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76</a:t>
                      </a:r>
                      <a:endParaRPr b="1" sz="2000">
                        <a:latin typeface="Karma"/>
                        <a:ea typeface="Karma"/>
                        <a:cs typeface="Karma"/>
                        <a:sym typeface="Karma"/>
                      </a:endParaRPr>
                    </a:p>
                  </a:txBody>
                  <a:tcPr marT="91425" marB="91425" marR="91425" marL="91425">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2</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Fall 2021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b="1" lang="en-US" sz="2000">
                          <a:latin typeface="Karma"/>
                          <a:ea typeface="Karma"/>
                          <a:cs typeface="Karma"/>
                          <a:sym typeface="Karma"/>
                        </a:rPr>
                        <a:t>12</a:t>
                      </a:r>
                      <a:endParaRPr b="1" sz="2000">
                        <a:latin typeface="Karma"/>
                        <a:ea typeface="Karma"/>
                        <a:cs typeface="Karma"/>
                        <a:sym typeface="Karma"/>
                      </a:endParaRPr>
                    </a:p>
                  </a:txBody>
                  <a:tcPr marT="91425" marB="91425" marR="91425" marL="91425">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40</a:t>
                      </a:r>
                      <a:endParaRPr b="1" sz="2000">
                        <a:latin typeface="Karma"/>
                        <a:ea typeface="Karma"/>
                        <a:cs typeface="Karma"/>
                        <a:sym typeface="Karma"/>
                      </a:endParaRPr>
                    </a:p>
                  </a:txBody>
                  <a:tcPr marT="91425" marB="91425" marR="91425" marL="91425">
                    <a:lnB cap="flat" cmpd="sng" w="9525">
                      <a:solidFill>
                        <a:srgbClr val="9E9E9E"/>
                      </a:solidFill>
                      <a:prstDash val="solid"/>
                      <a:round/>
                      <a:headEnd len="sm" w="sm" type="none"/>
                      <a:tailEnd len="sm" w="sm" type="none"/>
                    </a:lnB>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3</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Winter 2021</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1800">
                          <a:latin typeface="Karma"/>
                          <a:ea typeface="Karma"/>
                          <a:cs typeface="Karma"/>
                          <a:sym typeface="Karma"/>
                        </a:rPr>
                        <a:t>9</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Karma"/>
                          <a:ea typeface="Karma"/>
                          <a:cs typeface="Karma"/>
                          <a:sym typeface="Karma"/>
                        </a:rPr>
                        <a:t>64</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450">
                <a:tc>
                  <a:txBody>
                    <a:bodyPr/>
                    <a:lstStyle/>
                    <a:p>
                      <a:pPr indent="0" lvl="0" marL="0" rtl="0" algn="ctr">
                        <a:spcBef>
                          <a:spcPts val="0"/>
                        </a:spcBef>
                        <a:spcAft>
                          <a:spcPts val="0"/>
                        </a:spcAft>
                        <a:buNone/>
                      </a:pPr>
                      <a:r>
                        <a:rPr lang="en-US" sz="1600">
                          <a:latin typeface="Karma"/>
                          <a:ea typeface="Karma"/>
                          <a:cs typeface="Karma"/>
                          <a:sym typeface="Karma"/>
                        </a:rPr>
                        <a:t>4</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Winter 2022</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1800">
                          <a:latin typeface="Karma"/>
                          <a:ea typeface="Karma"/>
                          <a:cs typeface="Karma"/>
                          <a:sym typeface="Karma"/>
                        </a:rPr>
                        <a:t>6</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Karma"/>
                          <a:ea typeface="Karma"/>
                          <a:cs typeface="Karma"/>
                          <a:sym typeface="Karma"/>
                        </a:rPr>
                        <a:t>45</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450">
                <a:tc>
                  <a:txBody>
                    <a:bodyPr/>
                    <a:lstStyle/>
                    <a:p>
                      <a:pPr indent="0" lvl="0" marL="0" rtl="0" algn="ctr">
                        <a:spcBef>
                          <a:spcPts val="0"/>
                        </a:spcBef>
                        <a:spcAft>
                          <a:spcPts val="0"/>
                        </a:spcAft>
                        <a:buNone/>
                      </a:pPr>
                      <a:r>
                        <a:rPr lang="en-US" sz="1600">
                          <a:latin typeface="Karma"/>
                          <a:ea typeface="Karma"/>
                          <a:cs typeface="Karma"/>
                          <a:sym typeface="Karma"/>
                        </a:rPr>
                        <a:t>5</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Spring 2021</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2000">
                          <a:latin typeface="Karma"/>
                          <a:ea typeface="Karma"/>
                          <a:cs typeface="Karma"/>
                          <a:sym typeface="Karma"/>
                        </a:rPr>
                        <a:t>20</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459</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6</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Spring 2022</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2000">
                          <a:latin typeface="Karma"/>
                          <a:ea typeface="Karma"/>
                          <a:cs typeface="Karma"/>
                          <a:sym typeface="Karma"/>
                        </a:rPr>
                        <a:t>15</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336</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7</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Summer 2021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5</a:t>
                      </a:r>
                      <a:endParaRPr sz="1800">
                        <a:latin typeface="Karma"/>
                        <a:ea typeface="Karma"/>
                        <a:cs typeface="Karma"/>
                        <a:sym typeface="Karm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1800">
                          <a:latin typeface="Karma"/>
                          <a:ea typeface="Karma"/>
                          <a:cs typeface="Karma"/>
                          <a:sym typeface="Karma"/>
                        </a:rPr>
                        <a:t>58</a:t>
                      </a:r>
                      <a:endParaRPr sz="1800">
                        <a:latin typeface="Karma"/>
                        <a:ea typeface="Karma"/>
                        <a:cs typeface="Karma"/>
                        <a:sym typeface="Karma"/>
                      </a:endParaRPr>
                    </a:p>
                  </a:txBody>
                  <a:tcPr marT="91425" marB="91425" marR="91425" marL="91425">
                    <a:lnT cap="flat" cmpd="sng" w="9525">
                      <a:solidFill>
                        <a:srgbClr val="9E9E9E"/>
                      </a:solidFill>
                      <a:prstDash val="solid"/>
                      <a:round/>
                      <a:headEnd len="sm" w="sm" type="none"/>
                      <a:tailEnd len="sm" w="sm" type="none"/>
                    </a:lnT>
                  </a:tcPr>
                </a:tc>
              </a:tr>
              <a:tr h="456450">
                <a:tc>
                  <a:txBody>
                    <a:bodyPr/>
                    <a:lstStyle/>
                    <a:p>
                      <a:pPr indent="0" lvl="0" marL="0" rtl="0" algn="ctr">
                        <a:spcBef>
                          <a:spcPts val="0"/>
                        </a:spcBef>
                        <a:spcAft>
                          <a:spcPts val="0"/>
                        </a:spcAft>
                        <a:buNone/>
                      </a:pPr>
                      <a:r>
                        <a:rPr lang="en-US" sz="1600">
                          <a:latin typeface="Karma"/>
                          <a:ea typeface="Karma"/>
                          <a:cs typeface="Karma"/>
                          <a:sym typeface="Karma"/>
                        </a:rPr>
                        <a:t>8</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Summer 2022</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9</a:t>
                      </a:r>
                      <a:endParaRPr sz="18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83</a:t>
                      </a:r>
                      <a:endParaRPr sz="1800">
                        <a:latin typeface="Karma"/>
                        <a:ea typeface="Karma"/>
                        <a:cs typeface="Karma"/>
                        <a:sym typeface="Karma"/>
                      </a:endParaRPr>
                    </a:p>
                  </a:txBody>
                  <a:tcPr marT="91425" marB="91425" marR="91425" marL="91425"/>
                </a:tc>
              </a:tr>
            </a:tbl>
          </a:graphicData>
        </a:graphic>
      </p:graphicFrame>
      <p:sp>
        <p:nvSpPr>
          <p:cNvPr id="236" name="Google Shape;236;g215b72dad6c_2_112"/>
          <p:cNvSpPr/>
          <p:nvPr/>
        </p:nvSpPr>
        <p:spPr>
          <a:xfrm>
            <a:off x="0" y="6037500"/>
            <a:ext cx="12192000" cy="820500"/>
          </a:xfrm>
          <a:prstGeom prst="rect">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7" name="Google Shape;237;g215b72dad6c_2_112"/>
          <p:cNvSpPr/>
          <p:nvPr/>
        </p:nvSpPr>
        <p:spPr>
          <a:xfrm>
            <a:off x="1263288" y="1958975"/>
            <a:ext cx="9665400" cy="1016100"/>
          </a:xfrm>
          <a:prstGeom prst="frame">
            <a:avLst>
              <a:gd fmla="val 3892" name="adj1"/>
            </a:avLst>
          </a:prstGeom>
          <a:solidFill>
            <a:srgbClr val="C00000"/>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15b72dad6c_2_112"/>
          <p:cNvSpPr/>
          <p:nvPr/>
        </p:nvSpPr>
        <p:spPr>
          <a:xfrm>
            <a:off x="1263288" y="3863850"/>
            <a:ext cx="9665400" cy="1016100"/>
          </a:xfrm>
          <a:prstGeom prst="frame">
            <a:avLst>
              <a:gd fmla="val 3892" name="adj1"/>
            </a:avLst>
          </a:prstGeom>
          <a:solidFill>
            <a:srgbClr val="C00000"/>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15b72dad6c_2_146"/>
          <p:cNvSpPr/>
          <p:nvPr/>
        </p:nvSpPr>
        <p:spPr>
          <a:xfrm>
            <a:off x="0" y="0"/>
            <a:ext cx="12192000" cy="820500"/>
          </a:xfrm>
          <a:prstGeom prst="rect">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244" name="Google Shape;244;g215b72dad6c_2_146"/>
          <p:cNvGraphicFramePr/>
          <p:nvPr/>
        </p:nvGraphicFramePr>
        <p:xfrm>
          <a:off x="1328563" y="1241675"/>
          <a:ext cx="3000000" cy="3000000"/>
        </p:xfrm>
        <a:graphic>
          <a:graphicData uri="http://schemas.openxmlformats.org/drawingml/2006/table">
            <a:tbl>
              <a:tblPr>
                <a:noFill/>
                <a:tableStyleId>{F68E4790-F06A-44E3-93E6-657C4C61DC74}</a:tableStyleId>
              </a:tblPr>
              <a:tblGrid>
                <a:gridCol w="971150"/>
                <a:gridCol w="1787150"/>
                <a:gridCol w="3135650"/>
                <a:gridCol w="3640925"/>
              </a:tblGrid>
              <a:tr h="717300">
                <a:tc>
                  <a:txBody>
                    <a:bodyPr/>
                    <a:lstStyle/>
                    <a:p>
                      <a:pPr indent="0" lvl="0" marL="0" rtl="0" algn="l">
                        <a:spcBef>
                          <a:spcPts val="0"/>
                        </a:spcBef>
                        <a:spcAft>
                          <a:spcPts val="0"/>
                        </a:spcAft>
                        <a:buNone/>
                      </a:pPr>
                      <a:r>
                        <a:t/>
                      </a:r>
                      <a:endParaRPr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Term_Year</a:t>
                      </a:r>
                      <a:endParaRPr b="1"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Number of Courses Opened</a:t>
                      </a:r>
                      <a:endParaRPr b="1" sz="1600">
                        <a:latin typeface="Karma"/>
                        <a:ea typeface="Karma"/>
                        <a:cs typeface="Karma"/>
                        <a:sym typeface="Karma"/>
                      </a:endParaRPr>
                    </a:p>
                  </a:txBody>
                  <a:tcPr marT="91425" marB="91425" marR="91425" marL="91425">
                    <a:solidFill>
                      <a:srgbClr val="F5ECC6"/>
                    </a:solidFill>
                  </a:tcPr>
                </a:tc>
                <a:tc>
                  <a:txBody>
                    <a:bodyPr/>
                    <a:lstStyle/>
                    <a:p>
                      <a:pPr indent="0" lvl="0" marL="0" rtl="0" algn="l">
                        <a:spcBef>
                          <a:spcPts val="0"/>
                        </a:spcBef>
                        <a:spcAft>
                          <a:spcPts val="0"/>
                        </a:spcAft>
                        <a:buNone/>
                      </a:pPr>
                      <a:r>
                        <a:rPr b="1" lang="en-US" sz="1600">
                          <a:latin typeface="Karma"/>
                          <a:ea typeface="Karma"/>
                          <a:cs typeface="Karma"/>
                          <a:sym typeface="Karma"/>
                        </a:rPr>
                        <a:t>Number of Students who took CG</a:t>
                      </a:r>
                      <a:endParaRPr b="1" sz="1600">
                        <a:latin typeface="Karma"/>
                        <a:ea typeface="Karma"/>
                        <a:cs typeface="Karma"/>
                        <a:sym typeface="Karma"/>
                      </a:endParaRPr>
                    </a:p>
                  </a:txBody>
                  <a:tcPr marT="91425" marB="91425" marR="91425" marL="91425">
                    <a:solidFill>
                      <a:srgbClr val="F5ECC6"/>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Fall 2020</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17</a:t>
                      </a:r>
                      <a:endParaRPr sz="18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76</a:t>
                      </a:r>
                      <a:endParaRPr sz="1800">
                        <a:latin typeface="Karma"/>
                        <a:ea typeface="Karma"/>
                        <a:cs typeface="Karma"/>
                        <a:sym typeface="Karma"/>
                      </a:endParaRPr>
                    </a:p>
                  </a:txBody>
                  <a:tcPr marT="91425" marB="91425" marR="91425" marL="91425"/>
                </a:tc>
              </a:tr>
              <a:tr h="456450">
                <a:tc>
                  <a:txBody>
                    <a:bodyPr/>
                    <a:lstStyle/>
                    <a:p>
                      <a:pPr indent="0" lvl="0" marL="0" rtl="0" algn="ctr">
                        <a:spcBef>
                          <a:spcPts val="0"/>
                        </a:spcBef>
                        <a:spcAft>
                          <a:spcPts val="0"/>
                        </a:spcAft>
                        <a:buNone/>
                      </a:pPr>
                      <a:r>
                        <a:rPr lang="en-US" sz="1600">
                          <a:latin typeface="Karma"/>
                          <a:ea typeface="Karma"/>
                          <a:cs typeface="Karma"/>
                          <a:sym typeface="Karma"/>
                        </a:rPr>
                        <a:t>2</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Fall 2021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800">
                          <a:latin typeface="Karma"/>
                          <a:ea typeface="Karma"/>
                          <a:cs typeface="Karma"/>
                          <a:sym typeface="Karma"/>
                        </a:rPr>
                        <a:t>12</a:t>
                      </a:r>
                      <a:endParaRPr sz="1800">
                        <a:latin typeface="Karma"/>
                        <a:ea typeface="Karma"/>
                        <a:cs typeface="Karma"/>
                        <a:sym typeface="Karm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Karma"/>
                          <a:ea typeface="Karma"/>
                          <a:cs typeface="Karma"/>
                          <a:sym typeface="Karma"/>
                        </a:rPr>
                        <a:t>40</a:t>
                      </a:r>
                      <a:endParaRPr sz="1800">
                        <a:latin typeface="Karma"/>
                        <a:ea typeface="Karma"/>
                        <a:cs typeface="Karma"/>
                        <a:sym typeface="Karma"/>
                      </a:endParaRPr>
                    </a:p>
                  </a:txBody>
                  <a:tcPr marT="91425" marB="91425" marR="91425" marL="91425">
                    <a:lnB cap="flat" cmpd="sng" w="9525">
                      <a:solidFill>
                        <a:srgbClr val="9E9E9E"/>
                      </a:solidFill>
                      <a:prstDash val="solid"/>
                      <a:round/>
                      <a:headEnd len="sm" w="sm" type="none"/>
                      <a:tailEnd len="sm" w="sm" type="none"/>
                    </a:lnB>
                  </a:tcPr>
                </a:tc>
              </a:tr>
              <a:tr h="456450">
                <a:tc>
                  <a:txBody>
                    <a:bodyPr/>
                    <a:lstStyle/>
                    <a:p>
                      <a:pPr indent="0" lvl="0" marL="0" rtl="0" algn="ctr">
                        <a:spcBef>
                          <a:spcPts val="0"/>
                        </a:spcBef>
                        <a:spcAft>
                          <a:spcPts val="0"/>
                        </a:spcAft>
                        <a:buNone/>
                      </a:pPr>
                      <a:r>
                        <a:rPr lang="en-US" sz="1600">
                          <a:latin typeface="Karma"/>
                          <a:ea typeface="Karma"/>
                          <a:cs typeface="Karma"/>
                          <a:sym typeface="Karma"/>
                        </a:rPr>
                        <a:t>3</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Winter 2021</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2000">
                          <a:latin typeface="Karma"/>
                          <a:ea typeface="Karma"/>
                          <a:cs typeface="Karma"/>
                          <a:sym typeface="Karma"/>
                        </a:rPr>
                        <a:t>9</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64</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4</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Winter 2022</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2000">
                          <a:latin typeface="Karma"/>
                          <a:ea typeface="Karma"/>
                          <a:cs typeface="Karma"/>
                          <a:sym typeface="Karma"/>
                        </a:rPr>
                        <a:t>6</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US" sz="2000">
                          <a:latin typeface="Karma"/>
                          <a:ea typeface="Karma"/>
                          <a:cs typeface="Karma"/>
                          <a:sym typeface="Karma"/>
                        </a:rPr>
                        <a:t>45</a:t>
                      </a:r>
                      <a:endParaRPr b="1" sz="20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5</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Spring 2021</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1800">
                          <a:latin typeface="Karma"/>
                          <a:ea typeface="Karma"/>
                          <a:cs typeface="Karma"/>
                          <a:sym typeface="Karma"/>
                        </a:rPr>
                        <a:t>20</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Karma"/>
                          <a:ea typeface="Karma"/>
                          <a:cs typeface="Karma"/>
                          <a:sym typeface="Karma"/>
                        </a:rPr>
                        <a:t>459</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450">
                <a:tc>
                  <a:txBody>
                    <a:bodyPr/>
                    <a:lstStyle/>
                    <a:p>
                      <a:pPr indent="0" lvl="0" marL="0" rtl="0" algn="ctr">
                        <a:spcBef>
                          <a:spcPts val="0"/>
                        </a:spcBef>
                        <a:spcAft>
                          <a:spcPts val="0"/>
                        </a:spcAft>
                        <a:buNone/>
                      </a:pPr>
                      <a:r>
                        <a:rPr lang="en-US" sz="1600">
                          <a:latin typeface="Karma"/>
                          <a:ea typeface="Karma"/>
                          <a:cs typeface="Karma"/>
                          <a:sym typeface="Karma"/>
                        </a:rPr>
                        <a:t>6</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Spring 2022</a:t>
                      </a:r>
                      <a:endParaRPr sz="1600">
                        <a:latin typeface="Karma"/>
                        <a:ea typeface="Karma"/>
                        <a:cs typeface="Karma"/>
                        <a:sym typeface="Karm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1800">
                          <a:latin typeface="Karma"/>
                          <a:ea typeface="Karma"/>
                          <a:cs typeface="Karma"/>
                          <a:sym typeface="Karma"/>
                        </a:rPr>
                        <a:t>15</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Karma"/>
                          <a:ea typeface="Karma"/>
                          <a:cs typeface="Karma"/>
                          <a:sym typeface="Karma"/>
                        </a:rPr>
                        <a:t>336</a:t>
                      </a:r>
                      <a:endParaRPr sz="1800">
                        <a:latin typeface="Karma"/>
                        <a:ea typeface="Karma"/>
                        <a:cs typeface="Karma"/>
                        <a:sym typeface="Karm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450">
                <a:tc>
                  <a:txBody>
                    <a:bodyPr/>
                    <a:lstStyle/>
                    <a:p>
                      <a:pPr indent="0" lvl="0" marL="0" rtl="0" algn="ctr">
                        <a:spcBef>
                          <a:spcPts val="0"/>
                        </a:spcBef>
                        <a:spcAft>
                          <a:spcPts val="0"/>
                        </a:spcAft>
                        <a:buNone/>
                      </a:pPr>
                      <a:r>
                        <a:rPr lang="en-US" sz="1600">
                          <a:latin typeface="Karma"/>
                          <a:ea typeface="Karma"/>
                          <a:cs typeface="Karma"/>
                          <a:sym typeface="Karma"/>
                        </a:rPr>
                        <a:t>7</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Summer 2021</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2000">
                          <a:latin typeface="Karma"/>
                          <a:ea typeface="Karma"/>
                          <a:cs typeface="Karma"/>
                          <a:sym typeface="Karma"/>
                        </a:rPr>
                        <a:t>5</a:t>
                      </a:r>
                      <a:endParaRPr sz="2000">
                        <a:latin typeface="Karma"/>
                        <a:ea typeface="Karma"/>
                        <a:cs typeface="Karma"/>
                        <a:sym typeface="Karma"/>
                      </a:endParaRPr>
                    </a:p>
                  </a:txBody>
                  <a:tcPr marT="91425" marB="91425" marR="91425" marL="91425">
                    <a:lnT cap="flat" cmpd="sng" w="9525">
                      <a:solidFill>
                        <a:srgbClr val="9E9E9E"/>
                      </a:solidFill>
                      <a:prstDash val="solid"/>
                      <a:round/>
                      <a:headEnd len="sm" w="sm" type="none"/>
                      <a:tailEnd len="sm" w="sm" type="none"/>
                    </a:lnT>
                    <a:solidFill>
                      <a:srgbClr val="D9EAD3"/>
                    </a:solidFill>
                  </a:tcPr>
                </a:tc>
                <a:tc>
                  <a:txBody>
                    <a:bodyPr/>
                    <a:lstStyle/>
                    <a:p>
                      <a:pPr indent="0" lvl="0" marL="0" rtl="0" algn="ctr">
                        <a:spcBef>
                          <a:spcPts val="0"/>
                        </a:spcBef>
                        <a:spcAft>
                          <a:spcPts val="0"/>
                        </a:spcAft>
                        <a:buNone/>
                      </a:pPr>
                      <a:r>
                        <a:rPr lang="en-US" sz="2000">
                          <a:latin typeface="Karma"/>
                          <a:ea typeface="Karma"/>
                          <a:cs typeface="Karma"/>
                          <a:sym typeface="Karma"/>
                        </a:rPr>
                        <a:t>58</a:t>
                      </a:r>
                      <a:endParaRPr sz="2000">
                        <a:latin typeface="Karma"/>
                        <a:ea typeface="Karma"/>
                        <a:cs typeface="Karma"/>
                        <a:sym typeface="Karma"/>
                      </a:endParaRPr>
                    </a:p>
                  </a:txBody>
                  <a:tcPr marT="91425" marB="91425" marR="91425" marL="91425">
                    <a:lnT cap="flat" cmpd="sng" w="9525">
                      <a:solidFill>
                        <a:srgbClr val="9E9E9E"/>
                      </a:solidFill>
                      <a:prstDash val="solid"/>
                      <a:round/>
                      <a:headEnd len="sm" w="sm" type="none"/>
                      <a:tailEnd len="sm" w="sm" type="none"/>
                    </a:lnT>
                    <a:solidFill>
                      <a:srgbClr val="F4CCCC"/>
                    </a:solidFill>
                  </a:tcPr>
                </a:tc>
              </a:tr>
              <a:tr h="456450">
                <a:tc>
                  <a:txBody>
                    <a:bodyPr/>
                    <a:lstStyle/>
                    <a:p>
                      <a:pPr indent="0" lvl="0" marL="0" rtl="0" algn="ctr">
                        <a:spcBef>
                          <a:spcPts val="0"/>
                        </a:spcBef>
                        <a:spcAft>
                          <a:spcPts val="0"/>
                        </a:spcAft>
                        <a:buNone/>
                      </a:pPr>
                      <a:r>
                        <a:rPr lang="en-US" sz="1600">
                          <a:latin typeface="Karma"/>
                          <a:ea typeface="Karma"/>
                          <a:cs typeface="Karma"/>
                          <a:sym typeface="Karma"/>
                        </a:rPr>
                        <a:t>8</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1600">
                          <a:latin typeface="Karma"/>
                          <a:ea typeface="Karma"/>
                          <a:cs typeface="Karma"/>
                          <a:sym typeface="Karma"/>
                        </a:rPr>
                        <a:t>Summer 2022</a:t>
                      </a:r>
                      <a:endParaRPr sz="1600">
                        <a:latin typeface="Karma"/>
                        <a:ea typeface="Karma"/>
                        <a:cs typeface="Karma"/>
                        <a:sym typeface="Karma"/>
                      </a:endParaRPr>
                    </a:p>
                  </a:txBody>
                  <a:tcPr marT="91425" marB="91425" marR="91425" marL="91425"/>
                </a:tc>
                <a:tc>
                  <a:txBody>
                    <a:bodyPr/>
                    <a:lstStyle/>
                    <a:p>
                      <a:pPr indent="0" lvl="0" marL="0" rtl="0" algn="ctr">
                        <a:spcBef>
                          <a:spcPts val="0"/>
                        </a:spcBef>
                        <a:spcAft>
                          <a:spcPts val="0"/>
                        </a:spcAft>
                        <a:buNone/>
                      </a:pPr>
                      <a:r>
                        <a:rPr lang="en-US" sz="2000">
                          <a:latin typeface="Karma"/>
                          <a:ea typeface="Karma"/>
                          <a:cs typeface="Karma"/>
                          <a:sym typeface="Karma"/>
                        </a:rPr>
                        <a:t>9</a:t>
                      </a:r>
                      <a:endParaRPr sz="2000">
                        <a:latin typeface="Karma"/>
                        <a:ea typeface="Karma"/>
                        <a:cs typeface="Karma"/>
                        <a:sym typeface="Karma"/>
                      </a:endParaRPr>
                    </a:p>
                  </a:txBody>
                  <a:tcPr marT="91425" marB="91425" marR="91425" marL="91425">
                    <a:solidFill>
                      <a:srgbClr val="D9EAD3"/>
                    </a:solidFill>
                  </a:tcPr>
                </a:tc>
                <a:tc>
                  <a:txBody>
                    <a:bodyPr/>
                    <a:lstStyle/>
                    <a:p>
                      <a:pPr indent="0" lvl="0" marL="0" rtl="0" algn="ctr">
                        <a:spcBef>
                          <a:spcPts val="0"/>
                        </a:spcBef>
                        <a:spcAft>
                          <a:spcPts val="0"/>
                        </a:spcAft>
                        <a:buNone/>
                      </a:pPr>
                      <a:r>
                        <a:rPr lang="en-US" sz="2000">
                          <a:latin typeface="Karma"/>
                          <a:ea typeface="Karma"/>
                          <a:cs typeface="Karma"/>
                          <a:sym typeface="Karma"/>
                        </a:rPr>
                        <a:t>83</a:t>
                      </a:r>
                      <a:endParaRPr sz="2000">
                        <a:latin typeface="Karma"/>
                        <a:ea typeface="Karma"/>
                        <a:cs typeface="Karma"/>
                        <a:sym typeface="Karma"/>
                      </a:endParaRPr>
                    </a:p>
                  </a:txBody>
                  <a:tcPr marT="91425" marB="91425" marR="91425" marL="91425">
                    <a:solidFill>
                      <a:srgbClr val="F4CCCC"/>
                    </a:solidFill>
                  </a:tcPr>
                </a:tc>
              </a:tr>
            </a:tbl>
          </a:graphicData>
        </a:graphic>
      </p:graphicFrame>
      <p:sp>
        <p:nvSpPr>
          <p:cNvPr id="245" name="Google Shape;245;g215b72dad6c_2_146"/>
          <p:cNvSpPr/>
          <p:nvPr/>
        </p:nvSpPr>
        <p:spPr>
          <a:xfrm>
            <a:off x="0" y="6037500"/>
            <a:ext cx="12192000" cy="820500"/>
          </a:xfrm>
          <a:prstGeom prst="rect">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46" name="Google Shape;246;g215b72dad6c_2_146"/>
          <p:cNvSpPr/>
          <p:nvPr/>
        </p:nvSpPr>
        <p:spPr>
          <a:xfrm>
            <a:off x="1263288" y="2844750"/>
            <a:ext cx="9665400" cy="1016100"/>
          </a:xfrm>
          <a:prstGeom prst="frame">
            <a:avLst>
              <a:gd fmla="val 3892" name="adj1"/>
            </a:avLst>
          </a:prstGeom>
          <a:solidFill>
            <a:srgbClr val="C00000"/>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15b72dad6c_2_146"/>
          <p:cNvSpPr/>
          <p:nvPr/>
        </p:nvSpPr>
        <p:spPr>
          <a:xfrm>
            <a:off x="1263288" y="4752625"/>
            <a:ext cx="9665400" cy="1016100"/>
          </a:xfrm>
          <a:prstGeom prst="frame">
            <a:avLst>
              <a:gd fmla="val 3892" name="adj1"/>
            </a:avLst>
          </a:prstGeom>
          <a:solidFill>
            <a:srgbClr val="C00000"/>
          </a:solid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159da12783_2_9"/>
          <p:cNvSpPr/>
          <p:nvPr/>
        </p:nvSpPr>
        <p:spPr>
          <a:xfrm>
            <a:off x="0" y="0"/>
            <a:ext cx="15747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3" name="Google Shape;253;g2159da12783_2_9"/>
          <p:cNvSpPr/>
          <p:nvPr/>
        </p:nvSpPr>
        <p:spPr>
          <a:xfrm>
            <a:off x="10617200" y="0"/>
            <a:ext cx="15747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254" name="Google Shape;254;g2159da12783_2_9"/>
          <p:cNvPicPr preferRelativeResize="0"/>
          <p:nvPr/>
        </p:nvPicPr>
        <p:blipFill rotWithShape="1">
          <a:blip r:embed="rId3">
            <a:alphaModFix/>
          </a:blip>
          <a:srcRect b="0" l="0" r="0" t="0"/>
          <a:stretch/>
        </p:blipFill>
        <p:spPr>
          <a:xfrm>
            <a:off x="5641975" y="5949950"/>
            <a:ext cx="908051" cy="908051"/>
          </a:xfrm>
          <a:prstGeom prst="rect">
            <a:avLst/>
          </a:prstGeom>
          <a:noFill/>
          <a:ln>
            <a:noFill/>
          </a:ln>
        </p:spPr>
      </p:pic>
      <p:sp>
        <p:nvSpPr>
          <p:cNvPr id="255" name="Google Shape;255;g2159da12783_2_9"/>
          <p:cNvSpPr txBox="1"/>
          <p:nvPr/>
        </p:nvSpPr>
        <p:spPr>
          <a:xfrm>
            <a:off x="764400" y="1449350"/>
            <a:ext cx="1066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chemeClr val="dk1"/>
                </a:solidFill>
                <a:latin typeface="Karma"/>
                <a:ea typeface="Karma"/>
                <a:cs typeface="Karma"/>
                <a:sym typeface="Karma"/>
              </a:rPr>
              <a:t>How Effectively</a:t>
            </a:r>
            <a:r>
              <a:rPr b="1" lang="en-US" sz="3600">
                <a:solidFill>
                  <a:schemeClr val="dk1"/>
                </a:solidFill>
                <a:latin typeface="Karma"/>
                <a:ea typeface="Karma"/>
                <a:cs typeface="Karma"/>
                <a:sym typeface="Karma"/>
              </a:rPr>
              <a:t>?</a:t>
            </a:r>
            <a:endParaRPr sz="3600">
              <a:solidFill>
                <a:schemeClr val="dk1"/>
              </a:solidFill>
              <a:latin typeface="Malgun Gothic"/>
              <a:ea typeface="Malgun Gothic"/>
              <a:cs typeface="Malgun Gothic"/>
              <a:sym typeface="Malgun Gothic"/>
            </a:endParaRPr>
          </a:p>
        </p:txBody>
      </p:sp>
      <p:sp>
        <p:nvSpPr>
          <p:cNvPr id="256" name="Google Shape;256;g2159da12783_2_9"/>
          <p:cNvSpPr txBox="1"/>
          <p:nvPr/>
        </p:nvSpPr>
        <p:spPr>
          <a:xfrm>
            <a:off x="764400" y="2782500"/>
            <a:ext cx="10663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1"/>
                </a:solidFill>
                <a:latin typeface="Karma"/>
                <a:ea typeface="Karma"/>
                <a:cs typeface="Karma"/>
                <a:sym typeface="Karma"/>
              </a:rPr>
              <a:t>Seasonality!</a:t>
            </a:r>
            <a:endParaRPr sz="7200">
              <a:solidFill>
                <a:schemeClr val="dk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159da12783_2_0"/>
          <p:cNvSpPr/>
          <p:nvPr/>
        </p:nvSpPr>
        <p:spPr>
          <a:xfrm>
            <a:off x="447040" y="518798"/>
            <a:ext cx="11298000" cy="5699700"/>
          </a:xfrm>
          <a:prstGeom prst="rect">
            <a:avLst/>
          </a:prstGeom>
          <a:noFill/>
          <a:ln cap="flat" cmpd="sng" w="762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262" name="Google Shape;262;g2159da12783_2_0"/>
          <p:cNvPicPr preferRelativeResize="0"/>
          <p:nvPr/>
        </p:nvPicPr>
        <p:blipFill rotWithShape="1">
          <a:blip r:embed="rId3">
            <a:alphaModFix/>
          </a:blip>
          <a:srcRect b="0" l="0" r="0" t="0"/>
          <a:stretch/>
        </p:blipFill>
        <p:spPr>
          <a:xfrm>
            <a:off x="11283950" y="5949950"/>
            <a:ext cx="908051" cy="908051"/>
          </a:xfrm>
          <a:prstGeom prst="rect">
            <a:avLst/>
          </a:prstGeom>
          <a:noFill/>
          <a:ln>
            <a:noFill/>
          </a:ln>
        </p:spPr>
      </p:pic>
      <p:graphicFrame>
        <p:nvGraphicFramePr>
          <p:cNvPr id="263" name="Google Shape;263;g2159da12783_2_0"/>
          <p:cNvGraphicFramePr/>
          <p:nvPr/>
        </p:nvGraphicFramePr>
        <p:xfrm>
          <a:off x="1114100" y="1309025"/>
          <a:ext cx="3000000" cy="3000000"/>
        </p:xfrm>
        <a:graphic>
          <a:graphicData uri="http://schemas.openxmlformats.org/drawingml/2006/table">
            <a:tbl>
              <a:tblPr>
                <a:noFill/>
                <a:tableStyleId>{F68E4790-F06A-44E3-93E6-657C4C61DC74}</a:tableStyleId>
              </a:tblPr>
              <a:tblGrid>
                <a:gridCol w="2571750"/>
                <a:gridCol w="2571750"/>
              </a:tblGrid>
              <a:tr h="777325">
                <a:tc>
                  <a:txBody>
                    <a:bodyPr/>
                    <a:lstStyle/>
                    <a:p>
                      <a:pPr indent="0" lvl="0" marL="0" rtl="0" algn="ctr">
                        <a:spcBef>
                          <a:spcPts val="0"/>
                        </a:spcBef>
                        <a:spcAft>
                          <a:spcPts val="0"/>
                        </a:spcAft>
                        <a:buNone/>
                      </a:pPr>
                      <a:r>
                        <a:rPr b="1" lang="en-US" sz="1800"/>
                        <a:t>Semester</a:t>
                      </a:r>
                      <a:endParaRPr b="1" sz="1800"/>
                    </a:p>
                  </a:txBody>
                  <a:tcPr marT="91425" marB="91425" marR="91425" marL="91425" anchor="ctr">
                    <a:solidFill>
                      <a:srgbClr val="E4948C"/>
                    </a:solidFill>
                  </a:tcPr>
                </a:tc>
                <a:tc>
                  <a:txBody>
                    <a:bodyPr/>
                    <a:lstStyle/>
                    <a:p>
                      <a:pPr indent="0" lvl="0" marL="0" rtl="0" algn="ctr">
                        <a:spcBef>
                          <a:spcPts val="0"/>
                        </a:spcBef>
                        <a:spcAft>
                          <a:spcPts val="0"/>
                        </a:spcAft>
                        <a:buNone/>
                      </a:pPr>
                      <a:r>
                        <a:rPr b="1" lang="en-US" sz="1800"/>
                        <a:t># of Student / course</a:t>
                      </a:r>
                      <a:endParaRPr b="1" sz="1800"/>
                    </a:p>
                  </a:txBody>
                  <a:tcPr marT="91425" marB="91425" marR="91425" marL="91425" anchor="ctr">
                    <a:solidFill>
                      <a:srgbClr val="E4948C"/>
                    </a:solidFill>
                  </a:tcPr>
                </a:tc>
              </a:tr>
              <a:tr h="777325">
                <a:tc>
                  <a:txBody>
                    <a:bodyPr/>
                    <a:lstStyle/>
                    <a:p>
                      <a:pPr indent="0" lvl="0" marL="0" rtl="0" algn="ctr">
                        <a:spcBef>
                          <a:spcPts val="0"/>
                        </a:spcBef>
                        <a:spcAft>
                          <a:spcPts val="0"/>
                        </a:spcAft>
                        <a:buNone/>
                      </a:pPr>
                      <a:r>
                        <a:rPr lang="en-US" sz="1600"/>
                        <a:t>Fall</a:t>
                      </a:r>
                      <a:endParaRPr sz="1600"/>
                    </a:p>
                  </a:txBody>
                  <a:tcPr marT="91425" marB="91425" marR="91425" marL="91425" anchor="ctr">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sz="1600"/>
                        <a:t>4.1</a:t>
                      </a:r>
                      <a:endParaRPr sz="1600"/>
                    </a:p>
                  </a:txBody>
                  <a:tcPr marT="91425" marB="91425" marR="91425" marL="91425" anchor="ctr">
                    <a:lnB cap="flat" cmpd="sng" w="76200">
                      <a:solidFill>
                        <a:srgbClr val="FF0000"/>
                      </a:solidFill>
                      <a:prstDash val="solid"/>
                      <a:round/>
                      <a:headEnd len="sm" w="sm" type="none"/>
                      <a:tailEnd len="sm" w="sm" type="none"/>
                    </a:lnB>
                  </a:tcPr>
                </a:tc>
              </a:tr>
              <a:tr h="747500">
                <a:tc>
                  <a:txBody>
                    <a:bodyPr/>
                    <a:lstStyle/>
                    <a:p>
                      <a:pPr indent="0" lvl="0" marL="0" rtl="0" algn="ctr">
                        <a:spcBef>
                          <a:spcPts val="0"/>
                        </a:spcBef>
                        <a:spcAft>
                          <a:spcPts val="0"/>
                        </a:spcAft>
                        <a:buNone/>
                      </a:pPr>
                      <a:r>
                        <a:rPr b="1" lang="en-US" sz="2700"/>
                        <a:t>Spring</a:t>
                      </a:r>
                      <a:endParaRPr b="1" sz="2700"/>
                    </a:p>
                  </a:txBody>
                  <a:tcPr marT="91425" marB="91425" marR="91425" marL="91425" anchor="ctr">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US" sz="2700"/>
                        <a:t>22.7</a:t>
                      </a:r>
                      <a:endParaRPr b="1" sz="2700"/>
                    </a:p>
                  </a:txBody>
                  <a:tcPr marT="91425" marB="91425" marR="91425" marL="91425" anchor="ctr">
                    <a:lnL cap="flat" cmpd="sng" w="76200">
                      <a:solidFill>
                        <a:srgbClr val="FF0000"/>
                      </a:solidFill>
                      <a:prstDash val="solid"/>
                      <a:round/>
                      <a:headEnd len="sm" w="sm" type="none"/>
                      <a:tailEnd len="sm" w="sm" type="none"/>
                    </a:lnL>
                    <a:lnR cap="flat" cmpd="sng" w="76200">
                      <a:solidFill>
                        <a:srgbClr val="FF0000"/>
                      </a:solidFill>
                      <a:prstDash val="solid"/>
                      <a:round/>
                      <a:headEnd len="sm" w="sm" type="none"/>
                      <a:tailEnd len="sm" w="sm" type="none"/>
                    </a:lnR>
                    <a:lnT cap="flat" cmpd="sng" w="7620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r>
              <a:tr h="747500">
                <a:tc>
                  <a:txBody>
                    <a:bodyPr/>
                    <a:lstStyle/>
                    <a:p>
                      <a:pPr indent="0" lvl="0" marL="0" rtl="0" algn="ctr">
                        <a:spcBef>
                          <a:spcPts val="0"/>
                        </a:spcBef>
                        <a:spcAft>
                          <a:spcPts val="0"/>
                        </a:spcAft>
                        <a:buNone/>
                      </a:pPr>
                      <a:r>
                        <a:rPr lang="en-US" sz="1600"/>
                        <a:t>Summer</a:t>
                      </a:r>
                      <a:endParaRPr sz="1600"/>
                    </a:p>
                  </a:txBody>
                  <a:tcPr marT="91425" marB="91425" marR="91425" marL="91425" anchor="ctr">
                    <a:lnT cap="flat" cmpd="sng" w="76200">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sz="1600"/>
                        <a:t>7.3</a:t>
                      </a:r>
                      <a:endParaRPr sz="1600"/>
                    </a:p>
                  </a:txBody>
                  <a:tcPr marT="91425" marB="91425" marR="91425" marL="91425" anchor="ctr">
                    <a:lnT cap="flat" cmpd="sng" w="76200">
                      <a:solidFill>
                        <a:srgbClr val="FF0000"/>
                      </a:solidFill>
                      <a:prstDash val="solid"/>
                      <a:round/>
                      <a:headEnd len="sm" w="sm" type="none"/>
                      <a:tailEnd len="sm" w="sm" type="none"/>
                    </a:lnT>
                  </a:tcPr>
                </a:tc>
              </a:tr>
              <a:tr h="747500">
                <a:tc>
                  <a:txBody>
                    <a:bodyPr/>
                    <a:lstStyle/>
                    <a:p>
                      <a:pPr indent="0" lvl="0" marL="0" rtl="0" algn="ctr">
                        <a:spcBef>
                          <a:spcPts val="0"/>
                        </a:spcBef>
                        <a:spcAft>
                          <a:spcPts val="0"/>
                        </a:spcAft>
                        <a:buNone/>
                      </a:pPr>
                      <a:r>
                        <a:rPr lang="en-US" sz="1600"/>
                        <a:t>Winter</a:t>
                      </a:r>
                      <a:endParaRPr sz="1600"/>
                    </a:p>
                  </a:txBody>
                  <a:tcPr marT="91425" marB="91425" marR="91425" marL="91425" anchor="ctr"/>
                </a:tc>
                <a:tc>
                  <a:txBody>
                    <a:bodyPr/>
                    <a:lstStyle/>
                    <a:p>
                      <a:pPr indent="0" lvl="0" marL="0" rtl="0" algn="ctr">
                        <a:spcBef>
                          <a:spcPts val="0"/>
                        </a:spcBef>
                        <a:spcAft>
                          <a:spcPts val="0"/>
                        </a:spcAft>
                        <a:buNone/>
                      </a:pPr>
                      <a:r>
                        <a:rPr lang="en-US" sz="1600"/>
                        <a:t>10.1</a:t>
                      </a:r>
                      <a:endParaRPr sz="1600"/>
                    </a:p>
                  </a:txBody>
                  <a:tcPr marT="91425" marB="91425" marR="91425" marL="91425" anchor="ctr"/>
                </a:tc>
              </a:tr>
            </a:tbl>
          </a:graphicData>
        </a:graphic>
      </p:graphicFrame>
      <p:sp>
        <p:nvSpPr>
          <p:cNvPr id="264" name="Google Shape;264;g2159da12783_2_0"/>
          <p:cNvSpPr txBox="1"/>
          <p:nvPr/>
        </p:nvSpPr>
        <p:spPr>
          <a:xfrm>
            <a:off x="9989750" y="2028500"/>
            <a:ext cx="129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Malgun Gothic"/>
                <a:ea typeface="Malgun Gothic"/>
                <a:cs typeface="Malgun Gothic"/>
                <a:sym typeface="Malgun Gothic"/>
              </a:rPr>
              <a:t>x 5</a:t>
            </a:r>
            <a:endParaRPr b="1" sz="4000">
              <a:latin typeface="Malgun Gothic"/>
              <a:ea typeface="Malgun Gothic"/>
              <a:cs typeface="Malgun Gothic"/>
              <a:sym typeface="Malgun Gothic"/>
            </a:endParaRPr>
          </a:p>
        </p:txBody>
      </p:sp>
      <p:sp>
        <p:nvSpPr>
          <p:cNvPr id="265" name="Google Shape;265;g2159da12783_2_0"/>
          <p:cNvSpPr txBox="1"/>
          <p:nvPr/>
        </p:nvSpPr>
        <p:spPr>
          <a:xfrm>
            <a:off x="8600925" y="3493125"/>
            <a:ext cx="132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Malgun Gothic"/>
                <a:ea typeface="Malgun Gothic"/>
                <a:cs typeface="Malgun Gothic"/>
                <a:sym typeface="Malgun Gothic"/>
              </a:rPr>
              <a:t>x 3</a:t>
            </a:r>
            <a:endParaRPr b="1" sz="4000">
              <a:latin typeface="Malgun Gothic"/>
              <a:ea typeface="Malgun Gothic"/>
              <a:cs typeface="Malgun Gothic"/>
              <a:sym typeface="Malgun Gothic"/>
            </a:endParaRPr>
          </a:p>
        </p:txBody>
      </p:sp>
      <p:sp>
        <p:nvSpPr>
          <p:cNvPr id="266" name="Google Shape;266;g2159da12783_2_0"/>
          <p:cNvSpPr txBox="1"/>
          <p:nvPr/>
        </p:nvSpPr>
        <p:spPr>
          <a:xfrm>
            <a:off x="7052800" y="4300825"/>
            <a:ext cx="148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latin typeface="Malgun Gothic"/>
                <a:ea typeface="Malgun Gothic"/>
                <a:cs typeface="Malgun Gothic"/>
                <a:sym typeface="Malgun Gothic"/>
              </a:rPr>
              <a:t>x 2</a:t>
            </a:r>
            <a:endParaRPr b="1" sz="4000">
              <a:latin typeface="Malgun Gothic"/>
              <a:ea typeface="Malgun Gothic"/>
              <a:cs typeface="Malgun Gothic"/>
              <a:sym typeface="Malgun Gothic"/>
            </a:endParaRPr>
          </a:p>
        </p:txBody>
      </p:sp>
      <p:sp>
        <p:nvSpPr>
          <p:cNvPr id="267" name="Google Shape;267;g2159da12783_2_0"/>
          <p:cNvSpPr/>
          <p:nvPr/>
        </p:nvSpPr>
        <p:spPr>
          <a:xfrm>
            <a:off x="6518500" y="2299200"/>
            <a:ext cx="34122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159da12783_2_0"/>
          <p:cNvSpPr/>
          <p:nvPr/>
        </p:nvSpPr>
        <p:spPr>
          <a:xfrm>
            <a:off x="6518500" y="3724800"/>
            <a:ext cx="20118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159da12783_2_0"/>
          <p:cNvSpPr/>
          <p:nvPr/>
        </p:nvSpPr>
        <p:spPr>
          <a:xfrm>
            <a:off x="6518500" y="4557225"/>
            <a:ext cx="5343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g215b72dad6c_1_22"/>
          <p:cNvGrpSpPr/>
          <p:nvPr/>
        </p:nvGrpSpPr>
        <p:grpSpPr>
          <a:xfrm>
            <a:off x="5639761" y="2369527"/>
            <a:ext cx="596466" cy="649500"/>
            <a:chOff x="6096000" y="3034748"/>
            <a:chExt cx="596466" cy="649500"/>
          </a:xfrm>
        </p:grpSpPr>
        <p:sp>
          <p:nvSpPr>
            <p:cNvPr id="275" name="Google Shape;275;g215b72dad6c_1_22"/>
            <p:cNvSpPr/>
            <p:nvPr/>
          </p:nvSpPr>
          <p:spPr>
            <a:xfrm>
              <a:off x="6096000"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6" name="Google Shape;276;g215b72dad6c_1_22"/>
            <p:cNvSpPr/>
            <p:nvPr/>
          </p:nvSpPr>
          <p:spPr>
            <a:xfrm>
              <a:off x="6294783"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7" name="Google Shape;277;g215b72dad6c_1_22"/>
            <p:cNvSpPr/>
            <p:nvPr/>
          </p:nvSpPr>
          <p:spPr>
            <a:xfrm>
              <a:off x="6493566"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descr="Text&#10;&#10;Description automatically generated" id="278" name="Google Shape;278;g215b72dad6c_1_22"/>
          <p:cNvPicPr preferRelativeResize="0"/>
          <p:nvPr/>
        </p:nvPicPr>
        <p:blipFill rotWithShape="1">
          <a:blip r:embed="rId3">
            <a:alphaModFix/>
          </a:blip>
          <a:srcRect b="0" l="0" r="0" t="0"/>
          <a:stretch/>
        </p:blipFill>
        <p:spPr>
          <a:xfrm>
            <a:off x="11242612" y="5949949"/>
            <a:ext cx="908051" cy="908051"/>
          </a:xfrm>
          <a:prstGeom prst="rect">
            <a:avLst/>
          </a:prstGeom>
          <a:noFill/>
          <a:ln>
            <a:noFill/>
          </a:ln>
        </p:spPr>
      </p:pic>
      <p:sp>
        <p:nvSpPr>
          <p:cNvPr id="279" name="Google Shape;279;g215b72dad6c_1_22"/>
          <p:cNvSpPr txBox="1"/>
          <p:nvPr/>
        </p:nvSpPr>
        <p:spPr>
          <a:xfrm>
            <a:off x="530425" y="312450"/>
            <a:ext cx="85887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lt1"/>
                </a:solidFill>
                <a:latin typeface="Mukta"/>
                <a:ea typeface="Mukta"/>
                <a:cs typeface="Mukta"/>
                <a:sym typeface="Mukta"/>
              </a:rPr>
              <a:t>Check the “</a:t>
            </a:r>
            <a:r>
              <a:rPr lang="en-US" sz="4900">
                <a:solidFill>
                  <a:schemeClr val="lt1"/>
                </a:solidFill>
                <a:latin typeface="Mukta"/>
                <a:ea typeface="Mukta"/>
                <a:cs typeface="Mukta"/>
                <a:sym typeface="Mukta"/>
              </a:rPr>
              <a:t>Median”</a:t>
            </a:r>
            <a:endParaRPr sz="4900">
              <a:solidFill>
                <a:schemeClr val="lt1"/>
              </a:solidFill>
              <a:latin typeface="Mukta"/>
              <a:ea typeface="Mukta"/>
              <a:cs typeface="Mukta"/>
              <a:sym typeface="Mukta"/>
            </a:endParaRPr>
          </a:p>
        </p:txBody>
      </p:sp>
      <p:pic>
        <p:nvPicPr>
          <p:cNvPr id="280" name="Google Shape;280;g215b72dad6c_1_22"/>
          <p:cNvPicPr preferRelativeResize="0"/>
          <p:nvPr/>
        </p:nvPicPr>
        <p:blipFill>
          <a:blip r:embed="rId4">
            <a:alphaModFix/>
          </a:blip>
          <a:stretch>
            <a:fillRect/>
          </a:stretch>
        </p:blipFill>
        <p:spPr>
          <a:xfrm>
            <a:off x="449825" y="1120275"/>
            <a:ext cx="4675849" cy="3016850"/>
          </a:xfrm>
          <a:prstGeom prst="rect">
            <a:avLst/>
          </a:prstGeom>
          <a:noFill/>
          <a:ln>
            <a:noFill/>
          </a:ln>
        </p:spPr>
      </p:pic>
      <p:pic>
        <p:nvPicPr>
          <p:cNvPr id="281" name="Google Shape;281;g215b72dad6c_1_22"/>
          <p:cNvPicPr preferRelativeResize="0"/>
          <p:nvPr/>
        </p:nvPicPr>
        <p:blipFill>
          <a:blip r:embed="rId5">
            <a:alphaModFix/>
          </a:blip>
          <a:stretch>
            <a:fillRect/>
          </a:stretch>
        </p:blipFill>
        <p:spPr>
          <a:xfrm>
            <a:off x="6636625" y="1251450"/>
            <a:ext cx="4675862" cy="2885675"/>
          </a:xfrm>
          <a:prstGeom prst="rect">
            <a:avLst/>
          </a:prstGeom>
          <a:noFill/>
          <a:ln>
            <a:noFill/>
          </a:ln>
        </p:spPr>
      </p:pic>
      <p:sp>
        <p:nvSpPr>
          <p:cNvPr id="282" name="Google Shape;282;g215b72dad6c_1_22"/>
          <p:cNvSpPr txBox="1"/>
          <p:nvPr/>
        </p:nvSpPr>
        <p:spPr>
          <a:xfrm>
            <a:off x="1383475" y="4460000"/>
            <a:ext cx="374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Median in </a:t>
            </a:r>
            <a:r>
              <a:rPr b="1" lang="en-US" sz="2400">
                <a:latin typeface="Malgun Gothic"/>
                <a:ea typeface="Malgun Gothic"/>
                <a:cs typeface="Malgun Gothic"/>
                <a:sym typeface="Malgun Gothic"/>
              </a:rPr>
              <a:t>Fall 2020</a:t>
            </a:r>
            <a:r>
              <a:rPr b="1" lang="en-US" sz="2400">
                <a:latin typeface="Malgun Gothic"/>
                <a:ea typeface="Malgun Gothic"/>
                <a:cs typeface="Malgun Gothic"/>
                <a:sym typeface="Malgun Gothic"/>
              </a:rPr>
              <a:t>: </a:t>
            </a:r>
            <a:r>
              <a:rPr b="1" lang="en-US" sz="3000">
                <a:latin typeface="Malgun Gothic"/>
                <a:ea typeface="Malgun Gothic"/>
                <a:cs typeface="Malgun Gothic"/>
                <a:sym typeface="Malgun Gothic"/>
              </a:rPr>
              <a:t>2</a:t>
            </a:r>
            <a:endParaRPr b="1" sz="3000">
              <a:latin typeface="Malgun Gothic"/>
              <a:ea typeface="Malgun Gothic"/>
              <a:cs typeface="Malgun Gothic"/>
              <a:sym typeface="Malgun Gothic"/>
            </a:endParaRPr>
          </a:p>
        </p:txBody>
      </p:sp>
      <p:sp>
        <p:nvSpPr>
          <p:cNvPr id="283" name="Google Shape;283;g215b72dad6c_1_22"/>
          <p:cNvSpPr txBox="1"/>
          <p:nvPr/>
        </p:nvSpPr>
        <p:spPr>
          <a:xfrm>
            <a:off x="7125975" y="4460000"/>
            <a:ext cx="418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Median in Spring 2021: </a:t>
            </a:r>
            <a:r>
              <a:rPr b="1" lang="en-US" sz="3000">
                <a:latin typeface="Malgun Gothic"/>
                <a:ea typeface="Malgun Gothic"/>
                <a:cs typeface="Malgun Gothic"/>
                <a:sym typeface="Malgun Gothic"/>
              </a:rPr>
              <a:t>16</a:t>
            </a:r>
            <a:endParaRPr b="1" sz="3000">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g215b72dad6c_1_48"/>
          <p:cNvGrpSpPr/>
          <p:nvPr/>
        </p:nvGrpSpPr>
        <p:grpSpPr>
          <a:xfrm>
            <a:off x="5683861" y="2314552"/>
            <a:ext cx="596466" cy="649500"/>
            <a:chOff x="6096000" y="3034748"/>
            <a:chExt cx="596466" cy="649500"/>
          </a:xfrm>
        </p:grpSpPr>
        <p:sp>
          <p:nvSpPr>
            <p:cNvPr id="289" name="Google Shape;289;g215b72dad6c_1_48"/>
            <p:cNvSpPr/>
            <p:nvPr/>
          </p:nvSpPr>
          <p:spPr>
            <a:xfrm>
              <a:off x="6096000"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0" name="Google Shape;290;g215b72dad6c_1_48"/>
            <p:cNvSpPr/>
            <p:nvPr/>
          </p:nvSpPr>
          <p:spPr>
            <a:xfrm>
              <a:off x="6294783"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91" name="Google Shape;291;g215b72dad6c_1_48"/>
            <p:cNvSpPr/>
            <p:nvPr/>
          </p:nvSpPr>
          <p:spPr>
            <a:xfrm>
              <a:off x="6493566" y="3034748"/>
              <a:ext cx="198900" cy="649500"/>
            </a:xfrm>
            <a:prstGeom prst="chevron">
              <a:avLst>
                <a:gd fmla="val 50000" name="adj"/>
              </a:avLst>
            </a:prstGeom>
            <a:solidFill>
              <a:srgbClr val="C23C40"/>
            </a:solidFill>
            <a:ln cap="flat" cmpd="sng" w="127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pic>
        <p:nvPicPr>
          <p:cNvPr id="292" name="Google Shape;292;g215b72dad6c_1_48"/>
          <p:cNvPicPr preferRelativeResize="0"/>
          <p:nvPr/>
        </p:nvPicPr>
        <p:blipFill rotWithShape="1">
          <a:blip r:embed="rId3">
            <a:alphaModFix/>
          </a:blip>
          <a:srcRect b="0" l="0" r="0" t="0"/>
          <a:stretch/>
        </p:blipFill>
        <p:spPr>
          <a:xfrm>
            <a:off x="422125" y="1196463"/>
            <a:ext cx="4675849" cy="2885675"/>
          </a:xfrm>
          <a:prstGeom prst="rect">
            <a:avLst/>
          </a:prstGeom>
          <a:noFill/>
          <a:ln>
            <a:noFill/>
          </a:ln>
        </p:spPr>
      </p:pic>
      <p:sp>
        <p:nvSpPr>
          <p:cNvPr id="293" name="Google Shape;293;g215b72dad6c_1_48"/>
          <p:cNvSpPr txBox="1"/>
          <p:nvPr/>
        </p:nvSpPr>
        <p:spPr>
          <a:xfrm>
            <a:off x="1355775" y="4414088"/>
            <a:ext cx="374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Median in Fall 2021: </a:t>
            </a:r>
            <a:r>
              <a:rPr b="1" lang="en-US" sz="3000">
                <a:latin typeface="Malgun Gothic"/>
                <a:ea typeface="Malgun Gothic"/>
                <a:cs typeface="Malgun Gothic"/>
                <a:sym typeface="Malgun Gothic"/>
              </a:rPr>
              <a:t>2</a:t>
            </a:r>
            <a:endParaRPr b="1" sz="3000">
              <a:latin typeface="Malgun Gothic"/>
              <a:ea typeface="Malgun Gothic"/>
              <a:cs typeface="Malgun Gothic"/>
              <a:sym typeface="Malgun Gothic"/>
            </a:endParaRPr>
          </a:p>
        </p:txBody>
      </p:sp>
      <p:sp>
        <p:nvSpPr>
          <p:cNvPr id="294" name="Google Shape;294;g215b72dad6c_1_48"/>
          <p:cNvSpPr txBox="1"/>
          <p:nvPr/>
        </p:nvSpPr>
        <p:spPr>
          <a:xfrm>
            <a:off x="7100200" y="4357463"/>
            <a:ext cx="418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algun Gothic"/>
                <a:ea typeface="Malgun Gothic"/>
                <a:cs typeface="Malgun Gothic"/>
                <a:sym typeface="Malgun Gothic"/>
              </a:rPr>
              <a:t>Median in Spring 2022: </a:t>
            </a:r>
            <a:r>
              <a:rPr b="1" lang="en-US" sz="3000">
                <a:latin typeface="Malgun Gothic"/>
                <a:ea typeface="Malgun Gothic"/>
                <a:cs typeface="Malgun Gothic"/>
                <a:sym typeface="Malgun Gothic"/>
              </a:rPr>
              <a:t>9</a:t>
            </a:r>
            <a:endParaRPr b="1" sz="3000">
              <a:latin typeface="Malgun Gothic"/>
              <a:ea typeface="Malgun Gothic"/>
              <a:cs typeface="Malgun Gothic"/>
              <a:sym typeface="Malgun Gothic"/>
            </a:endParaRPr>
          </a:p>
        </p:txBody>
      </p:sp>
      <p:pic>
        <p:nvPicPr>
          <p:cNvPr descr="Text&#10;&#10;Description automatically generated" id="295" name="Google Shape;295;g215b72dad6c_1_48"/>
          <p:cNvPicPr preferRelativeResize="0"/>
          <p:nvPr/>
        </p:nvPicPr>
        <p:blipFill rotWithShape="1">
          <a:blip r:embed="rId4">
            <a:alphaModFix/>
          </a:blip>
          <a:srcRect b="0" l="0" r="0" t="0"/>
          <a:stretch/>
        </p:blipFill>
        <p:spPr>
          <a:xfrm>
            <a:off x="11242612" y="5949949"/>
            <a:ext cx="908051" cy="908051"/>
          </a:xfrm>
          <a:prstGeom prst="rect">
            <a:avLst/>
          </a:prstGeom>
          <a:noFill/>
          <a:ln>
            <a:noFill/>
          </a:ln>
        </p:spPr>
      </p:pic>
      <p:pic>
        <p:nvPicPr>
          <p:cNvPr id="296" name="Google Shape;296;g215b72dad6c_1_48"/>
          <p:cNvPicPr preferRelativeResize="0"/>
          <p:nvPr/>
        </p:nvPicPr>
        <p:blipFill>
          <a:blip r:embed="rId5">
            <a:alphaModFix/>
          </a:blip>
          <a:stretch>
            <a:fillRect/>
          </a:stretch>
        </p:blipFill>
        <p:spPr>
          <a:xfrm>
            <a:off x="6866200" y="1196475"/>
            <a:ext cx="4420500" cy="288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0" y="0"/>
            <a:ext cx="12192000" cy="6858000"/>
          </a:xfrm>
          <a:prstGeom prst="rect">
            <a:avLst/>
          </a:prstGeom>
          <a:solidFill>
            <a:srgbClr val="DCBF1E"/>
          </a:solidFill>
          <a:ln cap="flat" cmpd="sng" w="12700">
            <a:solidFill>
              <a:srgbClr val="002C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5" name="Google Shape;95;p3"/>
          <p:cNvSpPr/>
          <p:nvPr/>
        </p:nvSpPr>
        <p:spPr>
          <a:xfrm>
            <a:off x="416560" y="274320"/>
            <a:ext cx="11358880" cy="63093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6" name="Google Shape;96;p3"/>
          <p:cNvSpPr txBox="1"/>
          <p:nvPr/>
        </p:nvSpPr>
        <p:spPr>
          <a:xfrm>
            <a:off x="539450" y="421492"/>
            <a:ext cx="5379300" cy="69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900" u="none" cap="none" strike="noStrike">
                <a:solidFill>
                  <a:schemeClr val="dk1"/>
                </a:solidFill>
                <a:latin typeface="Karma"/>
                <a:ea typeface="Karma"/>
                <a:cs typeface="Karma"/>
                <a:sym typeface="Karma"/>
              </a:rPr>
              <a:t>Our </a:t>
            </a:r>
            <a:r>
              <a:rPr b="1" i="0" lang="en-US" sz="3900" u="none" cap="none" strike="noStrike">
                <a:solidFill>
                  <a:schemeClr val="dk1"/>
                </a:solidFill>
                <a:latin typeface="Karma"/>
                <a:ea typeface="Karma"/>
                <a:cs typeface="Karma"/>
                <a:sym typeface="Karma"/>
                <a:extLst>
                  <a:ext uri="http://customooxmlschemas.google.com/">
                    <go:slidesCustomData xmlns:go="http://customooxmlschemas.google.com/" textRoundtripDataId="0"/>
                  </a:ext>
                </a:extLst>
              </a:rPr>
              <a:t>Team</a:t>
            </a:r>
            <a:r>
              <a:rPr b="1" i="0" lang="en-US" sz="3900" u="none" cap="none" strike="noStrike">
                <a:solidFill>
                  <a:schemeClr val="dk1"/>
                </a:solidFill>
                <a:latin typeface="Karma"/>
                <a:ea typeface="Karma"/>
                <a:cs typeface="Karma"/>
                <a:sym typeface="Karma"/>
              </a:rPr>
              <a:t>: ic23019</a:t>
            </a:r>
            <a:endParaRPr b="1" sz="3900">
              <a:solidFill>
                <a:schemeClr val="dk1"/>
              </a:solidFill>
              <a:latin typeface="Karma"/>
              <a:ea typeface="Karma"/>
              <a:cs typeface="Karma"/>
              <a:sym typeface="Karma"/>
            </a:endParaRPr>
          </a:p>
        </p:txBody>
      </p:sp>
      <p:grpSp>
        <p:nvGrpSpPr>
          <p:cNvPr id="97" name="Google Shape;97;p3"/>
          <p:cNvGrpSpPr/>
          <p:nvPr/>
        </p:nvGrpSpPr>
        <p:grpSpPr>
          <a:xfrm>
            <a:off x="7768869" y="1844075"/>
            <a:ext cx="3392616" cy="3169850"/>
            <a:chOff x="1196884" y="1957946"/>
            <a:chExt cx="3392616" cy="3169850"/>
          </a:xfrm>
        </p:grpSpPr>
        <p:pic>
          <p:nvPicPr>
            <p:cNvPr id="98" name="Google Shape;98;p3"/>
            <p:cNvPicPr preferRelativeResize="0"/>
            <p:nvPr/>
          </p:nvPicPr>
          <p:blipFill rotWithShape="1">
            <a:blip r:embed="rId4">
              <a:alphaModFix/>
            </a:blip>
            <a:srcRect b="46001" l="30853" r="23142" t="22701"/>
            <a:stretch/>
          </p:blipFill>
          <p:spPr>
            <a:xfrm>
              <a:off x="1842867" y="1957946"/>
              <a:ext cx="2100650" cy="2146300"/>
            </a:xfrm>
            <a:custGeom>
              <a:rect b="b" l="l" r="r" t="t"/>
              <a:pathLst>
                <a:path extrusionOk="0" h="2146300" w="2100650">
                  <a:moveTo>
                    <a:pt x="1050325" y="0"/>
                  </a:moveTo>
                  <a:cubicBezTo>
                    <a:pt x="1630403" y="0"/>
                    <a:pt x="2100650" y="480466"/>
                    <a:pt x="2100650" y="1073150"/>
                  </a:cubicBezTo>
                  <a:cubicBezTo>
                    <a:pt x="2100650" y="1665834"/>
                    <a:pt x="1630403" y="2146300"/>
                    <a:pt x="1050325" y="2146300"/>
                  </a:cubicBezTo>
                  <a:cubicBezTo>
                    <a:pt x="470247" y="2146300"/>
                    <a:pt x="0" y="1665834"/>
                    <a:pt x="0" y="1073150"/>
                  </a:cubicBezTo>
                  <a:cubicBezTo>
                    <a:pt x="0" y="480466"/>
                    <a:pt x="470247" y="0"/>
                    <a:pt x="1050325" y="0"/>
                  </a:cubicBezTo>
                  <a:close/>
                </a:path>
              </a:pathLst>
            </a:custGeom>
            <a:noFill/>
            <a:ln>
              <a:noFill/>
            </a:ln>
          </p:spPr>
        </p:pic>
        <p:sp>
          <p:nvSpPr>
            <p:cNvPr id="99" name="Google Shape;99;p3"/>
            <p:cNvSpPr txBox="1"/>
            <p:nvPr/>
          </p:nvSpPr>
          <p:spPr>
            <a:xfrm>
              <a:off x="1196884" y="4204466"/>
              <a:ext cx="33926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Karma SemiBold"/>
                  <a:ea typeface="Karma SemiBold"/>
                  <a:cs typeface="Karma SemiBold"/>
                  <a:sym typeface="Karma SemiBold"/>
                </a:rPr>
                <a:t>Eojin Ellie Kim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MS Information Systems in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Robert. H Smith Business School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at University of Maryland, College Park </a:t>
              </a:r>
              <a:endParaRPr sz="1050">
                <a:solidFill>
                  <a:schemeClr val="dk1"/>
                </a:solidFill>
                <a:latin typeface="Karma SemiBold"/>
                <a:ea typeface="Karma SemiBold"/>
                <a:cs typeface="Karma SemiBold"/>
                <a:sym typeface="Karma SemiBold"/>
              </a:endParaRPr>
            </a:p>
          </p:txBody>
        </p:sp>
      </p:grpSp>
      <p:grpSp>
        <p:nvGrpSpPr>
          <p:cNvPr id="100" name="Google Shape;100;p3"/>
          <p:cNvGrpSpPr/>
          <p:nvPr/>
        </p:nvGrpSpPr>
        <p:grpSpPr>
          <a:xfrm>
            <a:off x="869981" y="1844075"/>
            <a:ext cx="3392616" cy="3169850"/>
            <a:chOff x="7199185" y="1957946"/>
            <a:chExt cx="3392616" cy="3169850"/>
          </a:xfrm>
        </p:grpSpPr>
        <p:pic>
          <p:nvPicPr>
            <p:cNvPr id="101" name="Google Shape;101;p3"/>
            <p:cNvPicPr preferRelativeResize="0"/>
            <p:nvPr/>
          </p:nvPicPr>
          <p:blipFill rotWithShape="1">
            <a:blip r:embed="rId5">
              <a:alphaModFix/>
            </a:blip>
            <a:srcRect b="0" l="4060" r="11116" t="0"/>
            <a:stretch/>
          </p:blipFill>
          <p:spPr>
            <a:xfrm>
              <a:off x="7845168" y="1957946"/>
              <a:ext cx="2100650" cy="2146300"/>
            </a:xfrm>
            <a:custGeom>
              <a:rect b="b" l="l" r="r" t="t"/>
              <a:pathLst>
                <a:path extrusionOk="0" h="2146300" w="2100650">
                  <a:moveTo>
                    <a:pt x="1050325" y="0"/>
                  </a:moveTo>
                  <a:cubicBezTo>
                    <a:pt x="1630403" y="0"/>
                    <a:pt x="2100650" y="480466"/>
                    <a:pt x="2100650" y="1073150"/>
                  </a:cubicBezTo>
                  <a:cubicBezTo>
                    <a:pt x="2100650" y="1665834"/>
                    <a:pt x="1630403" y="2146300"/>
                    <a:pt x="1050325" y="2146300"/>
                  </a:cubicBezTo>
                  <a:cubicBezTo>
                    <a:pt x="470247" y="2146300"/>
                    <a:pt x="0" y="1665834"/>
                    <a:pt x="0" y="1073150"/>
                  </a:cubicBezTo>
                  <a:cubicBezTo>
                    <a:pt x="0" y="480466"/>
                    <a:pt x="470247" y="0"/>
                    <a:pt x="1050325" y="0"/>
                  </a:cubicBezTo>
                  <a:close/>
                </a:path>
              </a:pathLst>
            </a:custGeom>
            <a:noFill/>
            <a:ln>
              <a:noFill/>
            </a:ln>
          </p:spPr>
        </p:pic>
        <p:sp>
          <p:nvSpPr>
            <p:cNvPr id="102" name="Google Shape;102;p3"/>
            <p:cNvSpPr txBox="1"/>
            <p:nvPr/>
          </p:nvSpPr>
          <p:spPr>
            <a:xfrm>
              <a:off x="7199185" y="4204466"/>
              <a:ext cx="33926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Karma SemiBold"/>
                  <a:ea typeface="Karma SemiBold"/>
                  <a:cs typeface="Karma SemiBold"/>
                  <a:sym typeface="Karma SemiBold"/>
                </a:rPr>
                <a:t>Kyungho Daniel Yu</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MS Business Analytics in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Robert. H Smith Business School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at University of Maryland, College Park</a:t>
              </a:r>
              <a:endParaRPr sz="1050">
                <a:solidFill>
                  <a:schemeClr val="dk1"/>
                </a:solidFill>
                <a:latin typeface="Karma SemiBold"/>
                <a:ea typeface="Karma SemiBold"/>
                <a:cs typeface="Karma SemiBold"/>
                <a:sym typeface="Karma SemiBold"/>
              </a:endParaRPr>
            </a:p>
          </p:txBody>
        </p:sp>
      </p:grpSp>
      <p:grpSp>
        <p:nvGrpSpPr>
          <p:cNvPr id="103" name="Google Shape;103;p3"/>
          <p:cNvGrpSpPr/>
          <p:nvPr/>
        </p:nvGrpSpPr>
        <p:grpSpPr>
          <a:xfrm>
            <a:off x="4319425" y="1844075"/>
            <a:ext cx="3392616" cy="3169850"/>
            <a:chOff x="4325414" y="1959833"/>
            <a:chExt cx="3392616" cy="3169850"/>
          </a:xfrm>
        </p:grpSpPr>
        <p:sp>
          <p:nvSpPr>
            <p:cNvPr id="104" name="Google Shape;104;p3"/>
            <p:cNvSpPr txBox="1"/>
            <p:nvPr/>
          </p:nvSpPr>
          <p:spPr>
            <a:xfrm>
              <a:off x="4325414" y="4206353"/>
              <a:ext cx="33926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Karma SemiBold"/>
                  <a:ea typeface="Karma SemiBold"/>
                  <a:cs typeface="Karma SemiBold"/>
                  <a:sym typeface="Karma SemiBold"/>
                </a:rPr>
                <a:t>Jaehyun Joey Lee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MS Business Analytics in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Robert. H Smith Business School </a:t>
              </a:r>
              <a:endParaRPr>
                <a:latin typeface="Karma SemiBold"/>
                <a:ea typeface="Karma SemiBold"/>
                <a:cs typeface="Karma SemiBold"/>
                <a:sym typeface="Karma SemiBold"/>
              </a:endParaRPr>
            </a:p>
            <a:p>
              <a:pPr indent="0" lvl="0" marL="0" marR="0" rtl="0" algn="ctr">
                <a:spcBef>
                  <a:spcPts val="0"/>
                </a:spcBef>
                <a:spcAft>
                  <a:spcPts val="0"/>
                </a:spcAft>
                <a:buNone/>
              </a:pPr>
              <a:r>
                <a:rPr lang="en-US" sz="1200">
                  <a:solidFill>
                    <a:schemeClr val="dk1"/>
                  </a:solidFill>
                  <a:latin typeface="Karma SemiBold"/>
                  <a:ea typeface="Karma SemiBold"/>
                  <a:cs typeface="Karma SemiBold"/>
                  <a:sym typeface="Karma SemiBold"/>
                </a:rPr>
                <a:t>at University of Maryland, College Park </a:t>
              </a:r>
              <a:endParaRPr sz="1050">
                <a:solidFill>
                  <a:schemeClr val="dk1"/>
                </a:solidFill>
                <a:latin typeface="Karma SemiBold"/>
                <a:ea typeface="Karma SemiBold"/>
                <a:cs typeface="Karma SemiBold"/>
                <a:sym typeface="Karma SemiBold"/>
              </a:endParaRPr>
            </a:p>
          </p:txBody>
        </p:sp>
        <p:pic>
          <p:nvPicPr>
            <p:cNvPr id="105" name="Google Shape;105;p3"/>
            <p:cNvPicPr preferRelativeResize="0"/>
            <p:nvPr/>
          </p:nvPicPr>
          <p:blipFill rotWithShape="1">
            <a:blip r:embed="rId6">
              <a:alphaModFix/>
            </a:blip>
            <a:srcRect b="41069" l="23189" r="13436" t="15818"/>
            <a:stretch/>
          </p:blipFill>
          <p:spPr>
            <a:xfrm>
              <a:off x="4972776" y="1959833"/>
              <a:ext cx="2100650" cy="2146300"/>
            </a:xfrm>
            <a:custGeom>
              <a:rect b="b" l="l" r="r" t="t"/>
              <a:pathLst>
                <a:path extrusionOk="0" h="2146300" w="2100650">
                  <a:moveTo>
                    <a:pt x="1050325" y="0"/>
                  </a:moveTo>
                  <a:cubicBezTo>
                    <a:pt x="1630403" y="0"/>
                    <a:pt x="2100650" y="480466"/>
                    <a:pt x="2100650" y="1073150"/>
                  </a:cubicBezTo>
                  <a:cubicBezTo>
                    <a:pt x="2100650" y="1665834"/>
                    <a:pt x="1630403" y="2146300"/>
                    <a:pt x="1050325" y="2146300"/>
                  </a:cubicBezTo>
                  <a:cubicBezTo>
                    <a:pt x="470247" y="2146300"/>
                    <a:pt x="0" y="1665834"/>
                    <a:pt x="0" y="1073150"/>
                  </a:cubicBezTo>
                  <a:cubicBezTo>
                    <a:pt x="0" y="480466"/>
                    <a:pt x="470247" y="0"/>
                    <a:pt x="1050325" y="0"/>
                  </a:cubicBezTo>
                  <a:close/>
                </a:path>
              </a:pathLst>
            </a:custGeom>
            <a:noFill/>
            <a:ln>
              <a:noFill/>
            </a:ln>
          </p:spPr>
        </p:pic>
      </p:grpSp>
      <p:pic>
        <p:nvPicPr>
          <p:cNvPr descr="Events | Robert H. Smith School of Business on Glue Up" id="106" name="Google Shape;106;p3"/>
          <p:cNvPicPr preferRelativeResize="0"/>
          <p:nvPr/>
        </p:nvPicPr>
        <p:blipFill rotWithShape="1">
          <a:blip r:embed="rId7">
            <a:alphaModFix/>
          </a:blip>
          <a:srcRect b="0" l="0" r="0" t="0"/>
          <a:stretch/>
        </p:blipFill>
        <p:spPr>
          <a:xfrm>
            <a:off x="4584460" y="517232"/>
            <a:ext cx="923017" cy="461509"/>
          </a:xfrm>
          <a:prstGeom prst="rect">
            <a:avLst/>
          </a:prstGeom>
          <a:noFill/>
          <a:ln>
            <a:noFill/>
          </a:ln>
        </p:spPr>
      </p:pic>
      <p:pic>
        <p:nvPicPr>
          <p:cNvPr descr="Text&#10;&#10;Description automatically generated" id="107" name="Google Shape;107;p3"/>
          <p:cNvPicPr preferRelativeResize="0"/>
          <p:nvPr/>
        </p:nvPicPr>
        <p:blipFill rotWithShape="1">
          <a:blip r:embed="rId8">
            <a:alphaModFix/>
          </a:blip>
          <a:srcRect b="0" l="0" r="0" t="0"/>
          <a:stretch/>
        </p:blipFill>
        <p:spPr>
          <a:xfrm>
            <a:off x="5673014" y="5587974"/>
            <a:ext cx="908050" cy="908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15b72dad6c_1_104"/>
          <p:cNvPicPr preferRelativeResize="0"/>
          <p:nvPr/>
        </p:nvPicPr>
        <p:blipFill>
          <a:blip r:embed="rId3">
            <a:alphaModFix/>
          </a:blip>
          <a:stretch>
            <a:fillRect/>
          </a:stretch>
        </p:blipFill>
        <p:spPr>
          <a:xfrm>
            <a:off x="0" y="0"/>
            <a:ext cx="12192000" cy="6858000"/>
          </a:xfrm>
          <a:prstGeom prst="rect">
            <a:avLst/>
          </a:prstGeom>
          <a:noFill/>
          <a:ln>
            <a:noFill/>
          </a:ln>
        </p:spPr>
      </p:pic>
      <p:pic>
        <p:nvPicPr>
          <p:cNvPr descr="Text&#10;&#10;Description automatically generated" id="302" name="Google Shape;302;g215b72dad6c_1_104"/>
          <p:cNvPicPr preferRelativeResize="0"/>
          <p:nvPr/>
        </p:nvPicPr>
        <p:blipFill rotWithShape="1">
          <a:blip r:embed="rId4">
            <a:alphaModFix/>
          </a:blip>
          <a:srcRect b="0" l="0" r="0" t="0"/>
          <a:stretch/>
        </p:blipFill>
        <p:spPr>
          <a:xfrm>
            <a:off x="11242612" y="5949949"/>
            <a:ext cx="908051" cy="908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15b72dad6c_1_115"/>
          <p:cNvPicPr preferRelativeResize="0"/>
          <p:nvPr/>
        </p:nvPicPr>
        <p:blipFill rotWithShape="1">
          <a:blip r:embed="rId3">
            <a:alphaModFix/>
          </a:blip>
          <a:srcRect b="0" l="15447" r="0" t="7192"/>
          <a:stretch/>
        </p:blipFill>
        <p:spPr>
          <a:xfrm>
            <a:off x="0" y="0"/>
            <a:ext cx="12192000" cy="6858001"/>
          </a:xfrm>
          <a:prstGeom prst="rect">
            <a:avLst/>
          </a:prstGeom>
          <a:noFill/>
          <a:ln>
            <a:noFill/>
          </a:ln>
        </p:spPr>
      </p:pic>
      <p:sp>
        <p:nvSpPr>
          <p:cNvPr id="308" name="Google Shape;308;g215b72dad6c_1_115"/>
          <p:cNvSpPr/>
          <p:nvPr/>
        </p:nvSpPr>
        <p:spPr>
          <a:xfrm>
            <a:off x="428750" y="1032025"/>
            <a:ext cx="3898800" cy="31785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15b72dad6c_1_115"/>
          <p:cNvSpPr/>
          <p:nvPr/>
        </p:nvSpPr>
        <p:spPr>
          <a:xfrm>
            <a:off x="4523200" y="4445375"/>
            <a:ext cx="469800" cy="4854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15b72dad6c_1_115"/>
          <p:cNvSpPr/>
          <p:nvPr/>
        </p:nvSpPr>
        <p:spPr>
          <a:xfrm>
            <a:off x="8120250" y="4445375"/>
            <a:ext cx="469800" cy="4854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15b72dad6c_1_115"/>
          <p:cNvSpPr/>
          <p:nvPr/>
        </p:nvSpPr>
        <p:spPr>
          <a:xfrm>
            <a:off x="11662500" y="4445375"/>
            <a:ext cx="469800" cy="485400"/>
          </a:xfrm>
          <a:prstGeom prst="rect">
            <a:avLst/>
          </a:prstGeom>
          <a:noFill/>
          <a:ln cap="flat" cmpd="sng" w="762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215b72dad6c_4_26"/>
          <p:cNvPicPr preferRelativeResize="0"/>
          <p:nvPr/>
        </p:nvPicPr>
        <p:blipFill rotWithShape="1">
          <a:blip r:embed="rId3">
            <a:alphaModFix/>
          </a:blip>
          <a:srcRect b="0" l="0" r="0" t="0"/>
          <a:stretch/>
        </p:blipFill>
        <p:spPr>
          <a:xfrm>
            <a:off x="924775" y="1814814"/>
            <a:ext cx="4091575" cy="2525075"/>
          </a:xfrm>
          <a:prstGeom prst="rect">
            <a:avLst/>
          </a:prstGeom>
          <a:noFill/>
          <a:ln>
            <a:noFill/>
          </a:ln>
        </p:spPr>
      </p:pic>
      <p:pic>
        <p:nvPicPr>
          <p:cNvPr descr="Text&#10;&#10;Description automatically generated" id="317" name="Google Shape;317;g215b72dad6c_4_26"/>
          <p:cNvPicPr preferRelativeResize="0"/>
          <p:nvPr/>
        </p:nvPicPr>
        <p:blipFill rotWithShape="1">
          <a:blip r:embed="rId4">
            <a:alphaModFix/>
          </a:blip>
          <a:srcRect b="0" l="0" r="0" t="0"/>
          <a:stretch/>
        </p:blipFill>
        <p:spPr>
          <a:xfrm>
            <a:off x="11242612" y="5949949"/>
            <a:ext cx="908051" cy="908051"/>
          </a:xfrm>
          <a:prstGeom prst="rect">
            <a:avLst/>
          </a:prstGeom>
          <a:noFill/>
          <a:ln>
            <a:noFill/>
          </a:ln>
        </p:spPr>
      </p:pic>
      <p:pic>
        <p:nvPicPr>
          <p:cNvPr id="318" name="Google Shape;318;g215b72dad6c_4_26"/>
          <p:cNvPicPr preferRelativeResize="0"/>
          <p:nvPr/>
        </p:nvPicPr>
        <p:blipFill>
          <a:blip r:embed="rId5">
            <a:alphaModFix/>
          </a:blip>
          <a:stretch>
            <a:fillRect/>
          </a:stretch>
        </p:blipFill>
        <p:spPr>
          <a:xfrm>
            <a:off x="5794900" y="1299263"/>
            <a:ext cx="5447699" cy="3556200"/>
          </a:xfrm>
          <a:prstGeom prst="rect">
            <a:avLst/>
          </a:prstGeom>
          <a:noFill/>
          <a:ln>
            <a:noFill/>
          </a:ln>
        </p:spPr>
      </p:pic>
      <p:sp>
        <p:nvSpPr>
          <p:cNvPr id="319" name="Google Shape;319;g215b72dad6c_4_26"/>
          <p:cNvSpPr txBox="1"/>
          <p:nvPr/>
        </p:nvSpPr>
        <p:spPr>
          <a:xfrm>
            <a:off x="410750" y="5494725"/>
            <a:ext cx="9002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100">
                <a:solidFill>
                  <a:schemeClr val="dk1"/>
                </a:solidFill>
                <a:latin typeface="Malgun Gothic"/>
                <a:ea typeface="Malgun Gothic"/>
                <a:cs typeface="Malgun Gothic"/>
                <a:sym typeface="Malgun Gothic"/>
              </a:rPr>
              <a:t>Performance..?</a:t>
            </a:r>
            <a:endParaRPr b="1" sz="5100">
              <a:solidFill>
                <a:schemeClr val="dk1"/>
              </a:solidFill>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215b72dad6c_4_13"/>
          <p:cNvPicPr preferRelativeResize="0"/>
          <p:nvPr/>
        </p:nvPicPr>
        <p:blipFill rotWithShape="1">
          <a:blip r:embed="rId3">
            <a:alphaModFix/>
          </a:blip>
          <a:srcRect b="0" l="0" r="0" t="0"/>
          <a:stretch/>
        </p:blipFill>
        <p:spPr>
          <a:xfrm>
            <a:off x="924775" y="1814814"/>
            <a:ext cx="4091575" cy="2525075"/>
          </a:xfrm>
          <a:prstGeom prst="rect">
            <a:avLst/>
          </a:prstGeom>
          <a:noFill/>
          <a:ln>
            <a:noFill/>
          </a:ln>
        </p:spPr>
      </p:pic>
      <p:sp>
        <p:nvSpPr>
          <p:cNvPr id="325" name="Google Shape;325;g215b72dad6c_4_13"/>
          <p:cNvSpPr/>
          <p:nvPr/>
        </p:nvSpPr>
        <p:spPr>
          <a:xfrm>
            <a:off x="0" y="0"/>
            <a:ext cx="12192000" cy="6858000"/>
          </a:xfrm>
          <a:prstGeom prst="rect">
            <a:avLst/>
          </a:prstGeom>
          <a:solidFill>
            <a:schemeClr val="dk1">
              <a:alpha val="7373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Malgun Gothic"/>
              <a:ea typeface="Malgun Gothic"/>
              <a:cs typeface="Malgun Gothic"/>
              <a:sym typeface="Malgun Gothic"/>
            </a:endParaRPr>
          </a:p>
        </p:txBody>
      </p:sp>
      <p:pic>
        <p:nvPicPr>
          <p:cNvPr descr="Text&#10;&#10;Description automatically generated" id="326" name="Google Shape;326;g215b72dad6c_4_13"/>
          <p:cNvPicPr preferRelativeResize="0"/>
          <p:nvPr/>
        </p:nvPicPr>
        <p:blipFill rotWithShape="1">
          <a:blip r:embed="rId4">
            <a:alphaModFix/>
          </a:blip>
          <a:srcRect b="0" l="0" r="0" t="0"/>
          <a:stretch/>
        </p:blipFill>
        <p:spPr>
          <a:xfrm>
            <a:off x="11242612" y="5949949"/>
            <a:ext cx="908051" cy="908051"/>
          </a:xfrm>
          <a:prstGeom prst="rect">
            <a:avLst/>
          </a:prstGeom>
          <a:noFill/>
          <a:ln>
            <a:noFill/>
          </a:ln>
        </p:spPr>
      </p:pic>
      <p:pic>
        <p:nvPicPr>
          <p:cNvPr id="327" name="Google Shape;327;g215b72dad6c_4_13"/>
          <p:cNvPicPr preferRelativeResize="0"/>
          <p:nvPr/>
        </p:nvPicPr>
        <p:blipFill>
          <a:blip r:embed="rId5">
            <a:alphaModFix/>
          </a:blip>
          <a:stretch>
            <a:fillRect/>
          </a:stretch>
        </p:blipFill>
        <p:spPr>
          <a:xfrm>
            <a:off x="5794900" y="1299250"/>
            <a:ext cx="5447699" cy="3556200"/>
          </a:xfrm>
          <a:prstGeom prst="rect">
            <a:avLst/>
          </a:prstGeom>
          <a:noFill/>
          <a:ln>
            <a:noFill/>
          </a:ln>
        </p:spPr>
      </p:pic>
      <p:sp>
        <p:nvSpPr>
          <p:cNvPr id="328" name="Google Shape;328;g215b72dad6c_4_13"/>
          <p:cNvSpPr txBox="1"/>
          <p:nvPr/>
        </p:nvSpPr>
        <p:spPr>
          <a:xfrm>
            <a:off x="410750" y="5494725"/>
            <a:ext cx="9002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100">
                <a:solidFill>
                  <a:schemeClr val="lt1"/>
                </a:solidFill>
                <a:latin typeface="Malgun Gothic"/>
                <a:ea typeface="Malgun Gothic"/>
                <a:cs typeface="Malgun Gothic"/>
                <a:sym typeface="Malgun Gothic"/>
              </a:rPr>
              <a:t>“ Promotion Opportunity ”</a:t>
            </a:r>
            <a:endParaRPr b="1" sz="5100">
              <a:solidFill>
                <a:schemeClr val="lt1"/>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15b72dad6c_2_120"/>
          <p:cNvSpPr/>
          <p:nvPr/>
        </p:nvSpPr>
        <p:spPr>
          <a:xfrm>
            <a:off x="3078479" y="0"/>
            <a:ext cx="91134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4" name="Google Shape;334;g215b72dad6c_2_120"/>
          <p:cNvSpPr txBox="1"/>
          <p:nvPr/>
        </p:nvSpPr>
        <p:spPr>
          <a:xfrm>
            <a:off x="4353005" y="2874911"/>
            <a:ext cx="70968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lt1"/>
                </a:solidFill>
                <a:latin typeface="Karma"/>
                <a:ea typeface="Karma"/>
                <a:cs typeface="Karma"/>
                <a:sym typeface="Karma"/>
              </a:rPr>
              <a:t>Suggestion</a:t>
            </a:r>
            <a:endParaRPr b="1" sz="6600">
              <a:solidFill>
                <a:schemeClr val="lt1"/>
              </a:solidFill>
              <a:latin typeface="Karma"/>
              <a:ea typeface="Karma"/>
              <a:cs typeface="Karma"/>
              <a:sym typeface="Karma"/>
            </a:endParaRPr>
          </a:p>
        </p:txBody>
      </p:sp>
      <p:pic>
        <p:nvPicPr>
          <p:cNvPr descr="Text&#10;&#10;Description automatically generated" id="335" name="Google Shape;335;g215b72dad6c_2_120"/>
          <p:cNvPicPr preferRelativeResize="0"/>
          <p:nvPr/>
        </p:nvPicPr>
        <p:blipFill rotWithShape="1">
          <a:blip r:embed="rId3">
            <a:alphaModFix/>
          </a:blip>
          <a:srcRect b="0" l="0" r="0" t="0"/>
          <a:stretch/>
        </p:blipFill>
        <p:spPr>
          <a:xfrm>
            <a:off x="105334" y="5852134"/>
            <a:ext cx="908051" cy="908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8"/>
          <p:cNvSpPr/>
          <p:nvPr/>
        </p:nvSpPr>
        <p:spPr>
          <a:xfrm>
            <a:off x="468900" y="383300"/>
            <a:ext cx="11254200" cy="5708400"/>
          </a:xfrm>
          <a:prstGeom prst="rect">
            <a:avLst/>
          </a:prstGeom>
          <a:noFill/>
          <a:ln cap="flat" cmpd="sng" w="76200">
            <a:solidFill>
              <a:srgbClr val="C23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1" name="Google Shape;341;p18"/>
          <p:cNvSpPr/>
          <p:nvPr/>
        </p:nvSpPr>
        <p:spPr>
          <a:xfrm>
            <a:off x="7788575" y="4292000"/>
            <a:ext cx="3681600" cy="1354200"/>
          </a:xfrm>
          <a:prstGeom prst="chevron">
            <a:avLst>
              <a:gd fmla="val 50000" name="adj"/>
            </a:avLst>
          </a:prstGeom>
          <a:solidFill>
            <a:srgbClr val="F5ECC6"/>
          </a:solidFill>
          <a:ln cap="flat" cmpd="sng" w="9525">
            <a:solidFill>
              <a:srgbClr val="F5E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4422025" y="2486750"/>
            <a:ext cx="4187100" cy="1501500"/>
          </a:xfrm>
          <a:prstGeom prst="chevron">
            <a:avLst>
              <a:gd fmla="val 50000" name="adj"/>
            </a:avLst>
          </a:prstGeom>
          <a:solidFill>
            <a:srgbClr val="E6B8A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916150" y="709975"/>
            <a:ext cx="4317000" cy="1501500"/>
          </a:xfrm>
          <a:prstGeom prst="chevron">
            <a:avLst>
              <a:gd fmla="val 50000" name="adj"/>
            </a:avLst>
          </a:prstGeom>
          <a:solidFill>
            <a:srgbClr val="F5ECC6"/>
          </a:solidFill>
          <a:ln cap="flat" cmpd="sng" w="9525">
            <a:solidFill>
              <a:srgbClr val="F5E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xt&#10;&#10;Description automatically generated" id="344" name="Google Shape;344;p18"/>
          <p:cNvPicPr preferRelativeResize="0"/>
          <p:nvPr/>
        </p:nvPicPr>
        <p:blipFill rotWithShape="1">
          <a:blip r:embed="rId3">
            <a:alphaModFix/>
          </a:blip>
          <a:srcRect b="0" l="0" r="0" t="0"/>
          <a:stretch/>
        </p:blipFill>
        <p:spPr>
          <a:xfrm>
            <a:off x="11242612" y="5949949"/>
            <a:ext cx="908050" cy="908050"/>
          </a:xfrm>
          <a:prstGeom prst="rect">
            <a:avLst/>
          </a:prstGeom>
          <a:noFill/>
          <a:ln>
            <a:noFill/>
          </a:ln>
        </p:spPr>
      </p:pic>
      <p:sp>
        <p:nvSpPr>
          <p:cNvPr id="345" name="Google Shape;345;p18"/>
          <p:cNvSpPr txBox="1"/>
          <p:nvPr/>
        </p:nvSpPr>
        <p:spPr>
          <a:xfrm>
            <a:off x="1613950" y="906625"/>
            <a:ext cx="31524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latin typeface="Karma"/>
                <a:ea typeface="Karma"/>
                <a:cs typeface="Karma"/>
                <a:sym typeface="Karma"/>
              </a:rPr>
              <a:t>Expand </a:t>
            </a:r>
            <a:endParaRPr b="1" sz="6600">
              <a:latin typeface="Karma"/>
              <a:ea typeface="Karma"/>
              <a:cs typeface="Karma"/>
              <a:sym typeface="Karma"/>
            </a:endParaRPr>
          </a:p>
        </p:txBody>
      </p:sp>
      <p:sp>
        <p:nvSpPr>
          <p:cNvPr id="346" name="Google Shape;346;p18"/>
          <p:cNvSpPr txBox="1"/>
          <p:nvPr/>
        </p:nvSpPr>
        <p:spPr>
          <a:xfrm>
            <a:off x="8048475" y="4339725"/>
            <a:ext cx="3079800" cy="1108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6600">
                <a:latin typeface="Karma"/>
                <a:ea typeface="Karma"/>
                <a:cs typeface="Karma"/>
                <a:sym typeface="Karma"/>
              </a:rPr>
              <a:t>Spring</a:t>
            </a:r>
            <a:endParaRPr b="1" sz="6600">
              <a:latin typeface="Karma"/>
              <a:ea typeface="Karma"/>
              <a:cs typeface="Karma"/>
              <a:sym typeface="Karma"/>
            </a:endParaRPr>
          </a:p>
        </p:txBody>
      </p:sp>
      <p:sp>
        <p:nvSpPr>
          <p:cNvPr id="347" name="Google Shape;347;p18"/>
          <p:cNvSpPr txBox="1"/>
          <p:nvPr/>
        </p:nvSpPr>
        <p:spPr>
          <a:xfrm>
            <a:off x="4469425" y="2661275"/>
            <a:ext cx="42447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latin typeface="Karma"/>
                <a:ea typeface="Karma"/>
                <a:cs typeface="Karma"/>
                <a:sym typeface="Karma"/>
              </a:rPr>
              <a:t>Gen Ed </a:t>
            </a:r>
            <a:endParaRPr b="1" sz="6600">
              <a:latin typeface="Karma"/>
              <a:ea typeface="Karma"/>
              <a:cs typeface="Karma"/>
              <a:sym typeface="Karma"/>
            </a:endParaRPr>
          </a:p>
        </p:txBody>
      </p:sp>
      <p:sp>
        <p:nvSpPr>
          <p:cNvPr id="348" name="Google Shape;348;p18"/>
          <p:cNvSpPr txBox="1"/>
          <p:nvPr/>
        </p:nvSpPr>
        <p:spPr>
          <a:xfrm>
            <a:off x="702075" y="3165625"/>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Welcome to Global Classrooms | Global Maryland, University of Maryland" id="353" name="Google Shape;353;p19"/>
          <p:cNvPicPr preferRelativeResize="0"/>
          <p:nvPr/>
        </p:nvPicPr>
        <p:blipFill rotWithShape="1">
          <a:blip r:embed="rId3">
            <a:alphaModFix/>
          </a:blip>
          <a:srcRect b="0" l="0" r="0" t="0"/>
          <a:stretch/>
        </p:blipFill>
        <p:spPr>
          <a:xfrm>
            <a:off x="1306284" y="1533708"/>
            <a:ext cx="10043886" cy="3597752"/>
          </a:xfrm>
          <a:prstGeom prst="rect">
            <a:avLst/>
          </a:prstGeom>
          <a:noFill/>
          <a:ln>
            <a:noFill/>
          </a:ln>
        </p:spPr>
      </p:pic>
      <p:sp>
        <p:nvSpPr>
          <p:cNvPr id="354" name="Google Shape;354;p19"/>
          <p:cNvSpPr/>
          <p:nvPr/>
        </p:nvSpPr>
        <p:spPr>
          <a:xfrm>
            <a:off x="0" y="0"/>
            <a:ext cx="12192000" cy="6858000"/>
          </a:xfrm>
          <a:prstGeom prst="rect">
            <a:avLst/>
          </a:prstGeom>
          <a:solidFill>
            <a:schemeClr val="dk1">
              <a:alpha val="36862"/>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5" name="Google Shape;355;p19"/>
          <p:cNvSpPr txBox="1"/>
          <p:nvPr/>
        </p:nvSpPr>
        <p:spPr>
          <a:xfrm>
            <a:off x="2169884" y="5077985"/>
            <a:ext cx="78522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Karma"/>
                <a:ea typeface="Karma"/>
                <a:cs typeface="Karma"/>
                <a:sym typeface="Karma"/>
              </a:rPr>
              <a:t>We appreciate your questions</a:t>
            </a:r>
            <a:endParaRPr b="1" sz="4400">
              <a:solidFill>
                <a:schemeClr val="lt1"/>
              </a:solidFill>
              <a:latin typeface="Karma"/>
              <a:ea typeface="Karma"/>
              <a:cs typeface="Karma"/>
              <a:sym typeface="Kar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A group of people sitting on benches in front of a building&#10;&#10;Description automatically generated with low confidence" id="112" name="Google Shape;112;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2"/>
          <p:cNvSpPr/>
          <p:nvPr/>
        </p:nvSpPr>
        <p:spPr>
          <a:xfrm>
            <a:off x="0" y="0"/>
            <a:ext cx="12192000" cy="6858000"/>
          </a:xfrm>
          <a:prstGeom prst="rect">
            <a:avLst/>
          </a:prstGeom>
          <a:solidFill>
            <a:schemeClr val="dk1">
              <a:alpha val="88627"/>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14" name="Google Shape;114;p2"/>
          <p:cNvSpPr txBox="1"/>
          <p:nvPr/>
        </p:nvSpPr>
        <p:spPr>
          <a:xfrm>
            <a:off x="1706880" y="874743"/>
            <a:ext cx="877824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lt1"/>
                </a:solidFill>
                <a:latin typeface="Karma"/>
                <a:ea typeface="Karma"/>
                <a:cs typeface="Karma"/>
                <a:sym typeface="Karma"/>
              </a:rPr>
              <a:t>INDEX</a:t>
            </a:r>
            <a:endParaRPr b="1" i="0" sz="4000" u="none" cap="none" strike="noStrike">
              <a:solidFill>
                <a:schemeClr val="lt1"/>
              </a:solidFill>
              <a:latin typeface="Karma"/>
              <a:ea typeface="Karma"/>
              <a:cs typeface="Karma"/>
              <a:sym typeface="Karma"/>
            </a:endParaRPr>
          </a:p>
        </p:txBody>
      </p:sp>
      <p:sp>
        <p:nvSpPr>
          <p:cNvPr id="115" name="Google Shape;115;p2"/>
          <p:cNvSpPr txBox="1"/>
          <p:nvPr/>
        </p:nvSpPr>
        <p:spPr>
          <a:xfrm>
            <a:off x="1752600" y="2062215"/>
            <a:ext cx="8686800" cy="424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highlight>
                  <a:srgbClr val="006600"/>
                </a:highlight>
                <a:latin typeface="Arial"/>
                <a:ea typeface="Arial"/>
                <a:cs typeface="Arial"/>
                <a:sym typeface="Arial"/>
              </a:rPr>
              <a:t>      </a:t>
            </a:r>
            <a:endParaRPr/>
          </a:p>
          <a:p>
            <a:pPr indent="0" lvl="0" marL="0" marR="0" rtl="0" algn="ctr">
              <a:spcBef>
                <a:spcPts val="0"/>
              </a:spcBef>
              <a:spcAft>
                <a:spcPts val="0"/>
              </a:spcAft>
              <a:buNone/>
            </a:pPr>
            <a:r>
              <a:rPr lang="en-US" sz="1800">
                <a:solidFill>
                  <a:schemeClr val="lt1"/>
                </a:solidFill>
                <a:latin typeface="Karma SemiBold"/>
                <a:ea typeface="Karma SemiBold"/>
                <a:cs typeface="Karma SemiBold"/>
                <a:sym typeface="Karma SemiBold"/>
              </a:rPr>
              <a:t>Loading Global Classroom Data</a:t>
            </a:r>
            <a:endParaRPr>
              <a:latin typeface="Karma SemiBold"/>
              <a:ea typeface="Karma SemiBold"/>
              <a:cs typeface="Karma SemiBold"/>
              <a:sym typeface="Karma SemiBold"/>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1" i="0" sz="1800" u="none" cap="none" strike="noStrike">
              <a:solidFill>
                <a:schemeClr val="lt1"/>
              </a:solidFill>
              <a:highlight>
                <a:srgbClr val="002C51"/>
              </a:highlight>
              <a:latin typeface="Arial"/>
              <a:ea typeface="Arial"/>
              <a:cs typeface="Arial"/>
              <a:sym typeface="Arial"/>
            </a:endParaRPr>
          </a:p>
          <a:p>
            <a:pPr indent="0" lvl="0" marL="0" marR="0" rtl="0" algn="ctr">
              <a:spcBef>
                <a:spcPts val="0"/>
              </a:spcBef>
              <a:spcAft>
                <a:spcPts val="0"/>
              </a:spcAft>
              <a:buNone/>
            </a:pPr>
            <a:r>
              <a:rPr i="0" lang="en-US" sz="1800" u="none" cap="none" strike="noStrike">
                <a:solidFill>
                  <a:schemeClr val="lt1"/>
                </a:solidFill>
                <a:latin typeface="Karma SemiBold"/>
                <a:ea typeface="Karma SemiBold"/>
                <a:cs typeface="Karma SemiBold"/>
                <a:sym typeface="Karma SemiBold"/>
              </a:rPr>
              <a:t>Exploratory Data Analysis</a:t>
            </a:r>
            <a:endParaRPr>
              <a:latin typeface="Karma SemiBold"/>
              <a:ea typeface="Karma SemiBold"/>
              <a:cs typeface="Karma SemiBold"/>
              <a:sym typeface="Karma SemiBold"/>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1" i="0" sz="1800" u="none" cap="none" strike="noStrike">
              <a:solidFill>
                <a:schemeClr val="lt1"/>
              </a:solidFill>
              <a:highlight>
                <a:srgbClr val="002C51"/>
              </a:highlight>
              <a:latin typeface="Arial"/>
              <a:ea typeface="Arial"/>
              <a:cs typeface="Arial"/>
              <a:sym typeface="Arial"/>
            </a:endParaRPr>
          </a:p>
          <a:p>
            <a:pPr indent="0" lvl="0" marL="0" marR="0" rtl="0" algn="ctr">
              <a:spcBef>
                <a:spcPts val="0"/>
              </a:spcBef>
              <a:spcAft>
                <a:spcPts val="0"/>
              </a:spcAft>
              <a:buNone/>
            </a:pPr>
            <a:r>
              <a:rPr i="0" lang="en-US" sz="1800" u="none" cap="none" strike="noStrike">
                <a:solidFill>
                  <a:schemeClr val="lt1"/>
                </a:solidFill>
                <a:latin typeface="Karma SemiBold"/>
                <a:ea typeface="Karma SemiBold"/>
                <a:cs typeface="Karma SemiBold"/>
                <a:sym typeface="Karma SemiBold"/>
              </a:rPr>
              <a:t>Key Takeaway</a:t>
            </a:r>
            <a:endParaRPr>
              <a:latin typeface="Karma SemiBold"/>
              <a:ea typeface="Karma SemiBold"/>
              <a:cs typeface="Karma SemiBold"/>
              <a:sym typeface="Karma SemiBold"/>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b="1" i="0" sz="1800" u="none" cap="none" strike="noStrike">
              <a:solidFill>
                <a:schemeClr val="lt1"/>
              </a:solidFill>
              <a:highlight>
                <a:srgbClr val="002C51"/>
              </a:highlight>
              <a:latin typeface="Arial"/>
              <a:ea typeface="Arial"/>
              <a:cs typeface="Arial"/>
              <a:sym typeface="Arial"/>
            </a:endParaRPr>
          </a:p>
          <a:p>
            <a:pPr indent="0" lvl="0" marL="0" marR="0" rtl="0" algn="ctr">
              <a:spcBef>
                <a:spcPts val="0"/>
              </a:spcBef>
              <a:spcAft>
                <a:spcPts val="0"/>
              </a:spcAft>
              <a:buNone/>
            </a:pPr>
            <a:r>
              <a:rPr i="0" lang="en-US" sz="1800" u="none" cap="none" strike="noStrike">
                <a:solidFill>
                  <a:schemeClr val="lt1"/>
                </a:solidFill>
                <a:latin typeface="Karma SemiBold"/>
                <a:ea typeface="Karma SemiBold"/>
                <a:cs typeface="Karma SemiBold"/>
                <a:sym typeface="Karma SemiBold"/>
              </a:rPr>
              <a:t>Suggestion</a:t>
            </a:r>
            <a:endParaRPr>
              <a:latin typeface="Karma SemiBold"/>
              <a:ea typeface="Karma SemiBold"/>
              <a:cs typeface="Karma SemiBold"/>
              <a:sym typeface="Karma SemiBold"/>
            </a:endParaRPr>
          </a:p>
        </p:txBody>
      </p:sp>
      <p:cxnSp>
        <p:nvCxnSpPr>
          <p:cNvPr id="116" name="Google Shape;116;p2"/>
          <p:cNvCxnSpPr/>
          <p:nvPr/>
        </p:nvCxnSpPr>
        <p:spPr>
          <a:xfrm>
            <a:off x="0" y="1196549"/>
            <a:ext cx="5115560" cy="0"/>
          </a:xfrm>
          <a:prstGeom prst="straightConnector1">
            <a:avLst/>
          </a:prstGeom>
          <a:noFill/>
          <a:ln cap="flat" cmpd="sng" w="9525">
            <a:solidFill>
              <a:schemeClr val="lt1"/>
            </a:solidFill>
            <a:prstDash val="solid"/>
            <a:miter lim="800000"/>
            <a:headEnd len="sm" w="sm" type="none"/>
            <a:tailEnd len="sm" w="sm" type="none"/>
          </a:ln>
        </p:spPr>
      </p:cxnSp>
      <p:cxnSp>
        <p:nvCxnSpPr>
          <p:cNvPr id="117" name="Google Shape;117;p2"/>
          <p:cNvCxnSpPr/>
          <p:nvPr/>
        </p:nvCxnSpPr>
        <p:spPr>
          <a:xfrm>
            <a:off x="7096760" y="1196549"/>
            <a:ext cx="5095240" cy="0"/>
          </a:xfrm>
          <a:prstGeom prst="straightConnector1">
            <a:avLst/>
          </a:prstGeom>
          <a:noFill/>
          <a:ln cap="flat" cmpd="sng" w="9525">
            <a:solidFill>
              <a:schemeClr val="lt1"/>
            </a:solidFill>
            <a:prstDash val="solid"/>
            <a:miter lim="800000"/>
            <a:headEnd len="sm" w="sm" type="none"/>
            <a:tailEnd len="sm" w="sm" type="none"/>
          </a:ln>
        </p:spPr>
      </p:cxnSp>
      <p:sp>
        <p:nvSpPr>
          <p:cNvPr id="118" name="Google Shape;118;p2"/>
          <p:cNvSpPr txBox="1"/>
          <p:nvPr/>
        </p:nvSpPr>
        <p:spPr>
          <a:xfrm>
            <a:off x="5811520" y="1901416"/>
            <a:ext cx="568960" cy="400110"/>
          </a:xfrm>
          <a:prstGeom prst="rect">
            <a:avLst/>
          </a:prstGeom>
          <a:solidFill>
            <a:srgbClr val="DCBF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Arial"/>
                <a:ea typeface="Arial"/>
                <a:cs typeface="Arial"/>
                <a:sym typeface="Arial"/>
              </a:rPr>
              <a:t>01</a:t>
            </a:r>
            <a:endParaRPr b="1" i="0" sz="2000" u="none" cap="none" strike="noStrike">
              <a:solidFill>
                <a:schemeClr val="dk1"/>
              </a:solidFill>
              <a:latin typeface="Malgun Gothic"/>
              <a:ea typeface="Malgun Gothic"/>
              <a:cs typeface="Malgun Gothic"/>
              <a:sym typeface="Malgun Gothic"/>
            </a:endParaRPr>
          </a:p>
        </p:txBody>
      </p:sp>
      <p:sp>
        <p:nvSpPr>
          <p:cNvPr id="119" name="Google Shape;119;p2"/>
          <p:cNvSpPr txBox="1"/>
          <p:nvPr/>
        </p:nvSpPr>
        <p:spPr>
          <a:xfrm>
            <a:off x="5811520" y="3081477"/>
            <a:ext cx="568960" cy="400110"/>
          </a:xfrm>
          <a:prstGeom prst="rect">
            <a:avLst/>
          </a:prstGeom>
          <a:solidFill>
            <a:srgbClr val="C23C4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Arial"/>
                <a:ea typeface="Arial"/>
                <a:cs typeface="Arial"/>
                <a:sym typeface="Arial"/>
              </a:rPr>
              <a:t>02</a:t>
            </a:r>
            <a:endParaRPr b="1" i="0" sz="2000" u="none" cap="none" strike="noStrike">
              <a:solidFill>
                <a:schemeClr val="dk1"/>
              </a:solidFill>
              <a:latin typeface="Malgun Gothic"/>
              <a:ea typeface="Malgun Gothic"/>
              <a:cs typeface="Malgun Gothic"/>
              <a:sym typeface="Malgun Gothic"/>
            </a:endParaRPr>
          </a:p>
        </p:txBody>
      </p:sp>
      <p:sp>
        <p:nvSpPr>
          <p:cNvPr id="120" name="Google Shape;120;p2"/>
          <p:cNvSpPr txBox="1"/>
          <p:nvPr/>
        </p:nvSpPr>
        <p:spPr>
          <a:xfrm>
            <a:off x="5811520" y="4261538"/>
            <a:ext cx="568960" cy="400110"/>
          </a:xfrm>
          <a:prstGeom prst="rect">
            <a:avLst/>
          </a:prstGeom>
          <a:solidFill>
            <a:srgbClr val="DCBF1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Arial"/>
                <a:ea typeface="Arial"/>
                <a:cs typeface="Arial"/>
                <a:sym typeface="Arial"/>
              </a:rPr>
              <a:t>03</a:t>
            </a:r>
            <a:endParaRPr b="1" i="0" sz="2000" u="none" cap="none" strike="noStrike">
              <a:solidFill>
                <a:schemeClr val="dk1"/>
              </a:solidFill>
              <a:latin typeface="Malgun Gothic"/>
              <a:ea typeface="Malgun Gothic"/>
              <a:cs typeface="Malgun Gothic"/>
              <a:sym typeface="Malgun Gothic"/>
            </a:endParaRPr>
          </a:p>
        </p:txBody>
      </p:sp>
      <p:sp>
        <p:nvSpPr>
          <p:cNvPr id="121" name="Google Shape;121;p2"/>
          <p:cNvSpPr txBox="1"/>
          <p:nvPr/>
        </p:nvSpPr>
        <p:spPr>
          <a:xfrm>
            <a:off x="5811520" y="5441599"/>
            <a:ext cx="568960" cy="400110"/>
          </a:xfrm>
          <a:prstGeom prst="rect">
            <a:avLst/>
          </a:prstGeom>
          <a:solidFill>
            <a:srgbClr val="C23C4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Arial"/>
                <a:ea typeface="Arial"/>
                <a:cs typeface="Arial"/>
                <a:sym typeface="Arial"/>
              </a:rPr>
              <a:t>04</a:t>
            </a:r>
            <a:endParaRPr b="1" i="0" sz="20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15b72dad6c_0_5"/>
          <p:cNvSpPr/>
          <p:nvPr/>
        </p:nvSpPr>
        <p:spPr>
          <a:xfrm>
            <a:off x="0" y="0"/>
            <a:ext cx="3271500" cy="6858000"/>
          </a:xfrm>
          <a:prstGeom prst="rect">
            <a:avLst/>
          </a:prstGeom>
          <a:solidFill>
            <a:srgbClr val="DCBF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127" name="Google Shape;127;g215b72dad6c_0_5"/>
          <p:cNvPicPr preferRelativeResize="0"/>
          <p:nvPr/>
        </p:nvPicPr>
        <p:blipFill rotWithShape="1">
          <a:blip r:embed="rId3">
            <a:alphaModFix/>
          </a:blip>
          <a:srcRect b="0" l="0" r="0" t="0"/>
          <a:stretch/>
        </p:blipFill>
        <p:spPr>
          <a:xfrm>
            <a:off x="11183238" y="5852134"/>
            <a:ext cx="908051" cy="908051"/>
          </a:xfrm>
          <a:prstGeom prst="rect">
            <a:avLst/>
          </a:prstGeom>
          <a:noFill/>
          <a:ln>
            <a:noFill/>
          </a:ln>
        </p:spPr>
      </p:pic>
      <p:sp>
        <p:nvSpPr>
          <p:cNvPr id="128" name="Google Shape;128;g215b72dad6c_0_5"/>
          <p:cNvSpPr txBox="1"/>
          <p:nvPr/>
        </p:nvSpPr>
        <p:spPr>
          <a:xfrm>
            <a:off x="4328375" y="1858950"/>
            <a:ext cx="7201500" cy="31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chemeClr val="dk1"/>
                </a:solidFill>
                <a:latin typeface="Karma"/>
                <a:ea typeface="Karma"/>
                <a:cs typeface="Karma"/>
                <a:sym typeface="Karma"/>
              </a:rPr>
              <a:t>Loading </a:t>
            </a:r>
            <a:endParaRPr b="1" sz="6600">
              <a:solidFill>
                <a:schemeClr val="dk1"/>
              </a:solidFill>
              <a:latin typeface="Karma"/>
              <a:ea typeface="Karma"/>
              <a:cs typeface="Karma"/>
              <a:sym typeface="Karma"/>
            </a:endParaRPr>
          </a:p>
          <a:p>
            <a:pPr indent="0" lvl="0" marL="0" marR="0" rtl="0" algn="l">
              <a:spcBef>
                <a:spcPts val="0"/>
              </a:spcBef>
              <a:spcAft>
                <a:spcPts val="0"/>
              </a:spcAft>
              <a:buNone/>
            </a:pPr>
            <a:r>
              <a:rPr b="1" lang="en-US" sz="6600">
                <a:solidFill>
                  <a:schemeClr val="dk1"/>
                </a:solidFill>
                <a:latin typeface="Karma"/>
                <a:ea typeface="Karma"/>
                <a:cs typeface="Karma"/>
                <a:sym typeface="Karma"/>
              </a:rPr>
              <a:t>Global Classroom Data</a:t>
            </a:r>
            <a:endParaRPr b="1" sz="6600">
              <a:solidFill>
                <a:schemeClr val="dk1"/>
              </a:solidFill>
              <a:latin typeface="Karma"/>
              <a:ea typeface="Karma"/>
              <a:cs typeface="Karma"/>
              <a:sym typeface="Kar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159da12783_1_1"/>
          <p:cNvSpPr/>
          <p:nvPr/>
        </p:nvSpPr>
        <p:spPr>
          <a:xfrm>
            <a:off x="447040" y="518798"/>
            <a:ext cx="11298000" cy="5699700"/>
          </a:xfrm>
          <a:prstGeom prst="rect">
            <a:avLst/>
          </a:prstGeom>
          <a:noFill/>
          <a:ln cap="flat" cmpd="sng" w="762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34" name="Google Shape;134;g2159da12783_1_1"/>
          <p:cNvPicPr preferRelativeResize="0"/>
          <p:nvPr/>
        </p:nvPicPr>
        <p:blipFill>
          <a:blip r:embed="rId3">
            <a:alphaModFix/>
          </a:blip>
          <a:stretch>
            <a:fillRect/>
          </a:stretch>
        </p:blipFill>
        <p:spPr>
          <a:xfrm>
            <a:off x="624825" y="1866600"/>
            <a:ext cx="10942351" cy="2973025"/>
          </a:xfrm>
          <a:prstGeom prst="rect">
            <a:avLst/>
          </a:prstGeom>
          <a:noFill/>
          <a:ln>
            <a:noFill/>
          </a:ln>
        </p:spPr>
      </p:pic>
      <p:sp>
        <p:nvSpPr>
          <p:cNvPr id="135" name="Google Shape;135;g2159da12783_1_1"/>
          <p:cNvSpPr txBox="1"/>
          <p:nvPr/>
        </p:nvSpPr>
        <p:spPr>
          <a:xfrm>
            <a:off x="566225" y="503750"/>
            <a:ext cx="51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rgbClr val="C23C40"/>
                </a:solidFill>
                <a:latin typeface="Karma"/>
                <a:ea typeface="Karma"/>
                <a:cs typeface="Karma"/>
                <a:sym typeface="Karma"/>
              </a:rPr>
              <a:t>Loading Data</a:t>
            </a:r>
            <a:endParaRPr b="1" sz="3400">
              <a:solidFill>
                <a:srgbClr val="C23C40"/>
              </a:solidFill>
              <a:latin typeface="Karma"/>
              <a:ea typeface="Karma"/>
              <a:cs typeface="Karma"/>
              <a:sym typeface="Karma"/>
            </a:endParaRPr>
          </a:p>
        </p:txBody>
      </p:sp>
      <p:pic>
        <p:nvPicPr>
          <p:cNvPr descr="Text&#10;&#10;Description automatically generated" id="136" name="Google Shape;136;g2159da12783_1_1"/>
          <p:cNvPicPr preferRelativeResize="0"/>
          <p:nvPr/>
        </p:nvPicPr>
        <p:blipFill rotWithShape="1">
          <a:blip r:embed="rId4">
            <a:alphaModFix/>
          </a:blip>
          <a:srcRect b="0" l="0" r="0" t="0"/>
          <a:stretch/>
        </p:blipFill>
        <p:spPr>
          <a:xfrm>
            <a:off x="11283950" y="5949950"/>
            <a:ext cx="908051" cy="908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159da12783_1_48"/>
          <p:cNvSpPr/>
          <p:nvPr/>
        </p:nvSpPr>
        <p:spPr>
          <a:xfrm>
            <a:off x="0" y="1"/>
            <a:ext cx="12192000" cy="1563900"/>
          </a:xfrm>
          <a:prstGeom prst="rect">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Text&#10;&#10;Description automatically generated" id="142" name="Google Shape;142;g2159da12783_1_48"/>
          <p:cNvPicPr preferRelativeResize="0"/>
          <p:nvPr/>
        </p:nvPicPr>
        <p:blipFill rotWithShape="1">
          <a:blip r:embed="rId3">
            <a:alphaModFix/>
          </a:blip>
          <a:srcRect b="0" l="0" r="0" t="0"/>
          <a:stretch/>
        </p:blipFill>
        <p:spPr>
          <a:xfrm>
            <a:off x="11242612" y="5949949"/>
            <a:ext cx="908051" cy="908051"/>
          </a:xfrm>
          <a:prstGeom prst="rect">
            <a:avLst/>
          </a:prstGeom>
          <a:noFill/>
          <a:ln>
            <a:noFill/>
          </a:ln>
        </p:spPr>
      </p:pic>
      <p:grpSp>
        <p:nvGrpSpPr>
          <p:cNvPr id="143" name="Google Shape;143;g2159da12783_1_48"/>
          <p:cNvGrpSpPr/>
          <p:nvPr/>
        </p:nvGrpSpPr>
        <p:grpSpPr>
          <a:xfrm>
            <a:off x="5594621" y="3652465"/>
            <a:ext cx="596466" cy="649500"/>
            <a:chOff x="6096000" y="3034748"/>
            <a:chExt cx="596466" cy="649500"/>
          </a:xfrm>
        </p:grpSpPr>
        <p:sp>
          <p:nvSpPr>
            <p:cNvPr id="144" name="Google Shape;144;g2159da12783_1_48"/>
            <p:cNvSpPr/>
            <p:nvPr/>
          </p:nvSpPr>
          <p:spPr>
            <a:xfrm>
              <a:off x="6096000" y="3034748"/>
              <a:ext cx="198900" cy="649500"/>
            </a:xfrm>
            <a:prstGeom prst="chevron">
              <a:avLst>
                <a:gd fmla="val 50000" name="adj"/>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45" name="Google Shape;145;g2159da12783_1_48"/>
            <p:cNvSpPr/>
            <p:nvPr/>
          </p:nvSpPr>
          <p:spPr>
            <a:xfrm>
              <a:off x="6294783" y="3034748"/>
              <a:ext cx="198900" cy="649500"/>
            </a:xfrm>
            <a:prstGeom prst="chevron">
              <a:avLst>
                <a:gd fmla="val 50000" name="adj"/>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146" name="Google Shape;146;g2159da12783_1_48"/>
            <p:cNvSpPr/>
            <p:nvPr/>
          </p:nvSpPr>
          <p:spPr>
            <a:xfrm>
              <a:off x="6493566" y="3034748"/>
              <a:ext cx="198900" cy="649500"/>
            </a:xfrm>
            <a:prstGeom prst="chevron">
              <a:avLst>
                <a:gd fmla="val 50000" name="adj"/>
              </a:avLst>
            </a:prstGeom>
            <a:solidFill>
              <a:srgbClr val="DCBF1E"/>
            </a:solidFill>
            <a:ln cap="flat" cmpd="sng" w="12700">
              <a:solidFill>
                <a:srgbClr val="DCBF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147" name="Google Shape;147;g2159da12783_1_48"/>
          <p:cNvSpPr txBox="1"/>
          <p:nvPr/>
        </p:nvSpPr>
        <p:spPr>
          <a:xfrm>
            <a:off x="494525" y="404850"/>
            <a:ext cx="8588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lt1"/>
                </a:solidFill>
                <a:latin typeface="Karma"/>
                <a:ea typeface="Karma"/>
                <a:cs typeface="Karma"/>
                <a:sym typeface="Karma"/>
              </a:rPr>
              <a:t>Fin</a:t>
            </a:r>
            <a:r>
              <a:rPr lang="en-US" sz="3700">
                <a:solidFill>
                  <a:schemeClr val="lt1"/>
                </a:solidFill>
                <a:latin typeface="Karma"/>
                <a:ea typeface="Karma"/>
                <a:cs typeface="Karma"/>
                <a:sym typeface="Karma"/>
              </a:rPr>
              <a:t>ding Missing Data and Manipulating</a:t>
            </a:r>
            <a:endParaRPr sz="3700">
              <a:solidFill>
                <a:schemeClr val="lt1"/>
              </a:solidFill>
              <a:latin typeface="Karma"/>
              <a:ea typeface="Karma"/>
              <a:cs typeface="Karma"/>
              <a:sym typeface="Karma"/>
            </a:endParaRPr>
          </a:p>
        </p:txBody>
      </p:sp>
      <p:pic>
        <p:nvPicPr>
          <p:cNvPr id="148" name="Google Shape;148;g2159da12783_1_48"/>
          <p:cNvPicPr preferRelativeResize="0"/>
          <p:nvPr/>
        </p:nvPicPr>
        <p:blipFill>
          <a:blip r:embed="rId4">
            <a:alphaModFix/>
          </a:blip>
          <a:stretch>
            <a:fillRect/>
          </a:stretch>
        </p:blipFill>
        <p:spPr>
          <a:xfrm>
            <a:off x="6839975" y="1739000"/>
            <a:ext cx="3762012" cy="4793675"/>
          </a:xfrm>
          <a:prstGeom prst="rect">
            <a:avLst/>
          </a:prstGeom>
          <a:noFill/>
          <a:ln>
            <a:noFill/>
          </a:ln>
        </p:spPr>
      </p:pic>
      <p:pic>
        <p:nvPicPr>
          <p:cNvPr id="149" name="Google Shape;149;g2159da12783_1_48"/>
          <p:cNvPicPr preferRelativeResize="0"/>
          <p:nvPr/>
        </p:nvPicPr>
        <p:blipFill>
          <a:blip r:embed="rId5">
            <a:alphaModFix/>
          </a:blip>
          <a:stretch>
            <a:fillRect/>
          </a:stretch>
        </p:blipFill>
        <p:spPr>
          <a:xfrm>
            <a:off x="1183725" y="1836800"/>
            <a:ext cx="3429550" cy="469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159da12783_1_25"/>
          <p:cNvSpPr/>
          <p:nvPr/>
        </p:nvSpPr>
        <p:spPr>
          <a:xfrm>
            <a:off x="3078479" y="0"/>
            <a:ext cx="91134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5" name="Google Shape;155;g2159da12783_1_25"/>
          <p:cNvSpPr txBox="1"/>
          <p:nvPr/>
        </p:nvSpPr>
        <p:spPr>
          <a:xfrm>
            <a:off x="4312905" y="2398061"/>
            <a:ext cx="7096800" cy="212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DCBF1E"/>
                </a:solidFill>
                <a:latin typeface="Karma"/>
                <a:ea typeface="Karma"/>
                <a:cs typeface="Karma"/>
                <a:sym typeface="Karma"/>
              </a:rPr>
              <a:t>E</a:t>
            </a:r>
            <a:r>
              <a:rPr b="1" lang="en-US" sz="6600">
                <a:solidFill>
                  <a:schemeClr val="lt1"/>
                </a:solidFill>
                <a:latin typeface="Karma"/>
                <a:ea typeface="Karma"/>
                <a:cs typeface="Karma"/>
                <a:sym typeface="Karma"/>
              </a:rPr>
              <a:t>xploratory </a:t>
            </a:r>
            <a:r>
              <a:rPr b="1" lang="en-US" sz="6600">
                <a:solidFill>
                  <a:srgbClr val="DCBF1E"/>
                </a:solidFill>
                <a:latin typeface="Karma"/>
                <a:ea typeface="Karma"/>
                <a:cs typeface="Karma"/>
                <a:sym typeface="Karma"/>
              </a:rPr>
              <a:t>D</a:t>
            </a:r>
            <a:r>
              <a:rPr b="1" lang="en-US" sz="6600">
                <a:solidFill>
                  <a:schemeClr val="lt1"/>
                </a:solidFill>
                <a:latin typeface="Karma"/>
                <a:ea typeface="Karma"/>
                <a:cs typeface="Karma"/>
                <a:sym typeface="Karma"/>
              </a:rPr>
              <a:t>ata</a:t>
            </a:r>
            <a:endParaRPr b="1">
              <a:latin typeface="Karma"/>
              <a:ea typeface="Karma"/>
              <a:cs typeface="Karma"/>
              <a:sym typeface="Karma"/>
            </a:endParaRPr>
          </a:p>
          <a:p>
            <a:pPr indent="0" lvl="0" marL="0" marR="0" rtl="0" algn="l">
              <a:spcBef>
                <a:spcPts val="0"/>
              </a:spcBef>
              <a:spcAft>
                <a:spcPts val="0"/>
              </a:spcAft>
              <a:buNone/>
            </a:pPr>
            <a:r>
              <a:rPr b="1" lang="en-US" sz="6600">
                <a:solidFill>
                  <a:srgbClr val="DCBF1E"/>
                </a:solidFill>
                <a:latin typeface="Karma"/>
                <a:ea typeface="Karma"/>
                <a:cs typeface="Karma"/>
                <a:sym typeface="Karma"/>
              </a:rPr>
              <a:t>A</a:t>
            </a:r>
            <a:r>
              <a:rPr b="1" lang="en-US" sz="6600">
                <a:solidFill>
                  <a:schemeClr val="lt1"/>
                </a:solidFill>
                <a:latin typeface="Karma"/>
                <a:ea typeface="Karma"/>
                <a:cs typeface="Karma"/>
                <a:sym typeface="Karma"/>
              </a:rPr>
              <a:t>nalysis (</a:t>
            </a:r>
            <a:r>
              <a:rPr b="1" lang="en-US" sz="6600">
                <a:solidFill>
                  <a:srgbClr val="DCBF1E"/>
                </a:solidFill>
                <a:latin typeface="Karma"/>
                <a:ea typeface="Karma"/>
                <a:cs typeface="Karma"/>
                <a:sym typeface="Karma"/>
              </a:rPr>
              <a:t>EDA</a:t>
            </a:r>
            <a:r>
              <a:rPr b="1" lang="en-US" sz="6600">
                <a:solidFill>
                  <a:schemeClr val="lt1"/>
                </a:solidFill>
                <a:latin typeface="Karma"/>
                <a:ea typeface="Karma"/>
                <a:cs typeface="Karma"/>
                <a:sym typeface="Karma"/>
              </a:rPr>
              <a:t>)</a:t>
            </a:r>
            <a:endParaRPr b="1" sz="6600">
              <a:solidFill>
                <a:schemeClr val="lt1"/>
              </a:solidFill>
              <a:latin typeface="Karma"/>
              <a:ea typeface="Karma"/>
              <a:cs typeface="Karma"/>
              <a:sym typeface="Karma"/>
            </a:endParaRPr>
          </a:p>
        </p:txBody>
      </p:sp>
      <p:pic>
        <p:nvPicPr>
          <p:cNvPr descr="Text&#10;&#10;Description automatically generated" id="156" name="Google Shape;156;g2159da12783_1_25"/>
          <p:cNvPicPr preferRelativeResize="0"/>
          <p:nvPr/>
        </p:nvPicPr>
        <p:blipFill rotWithShape="1">
          <a:blip r:embed="rId3">
            <a:alphaModFix/>
          </a:blip>
          <a:srcRect b="0" l="0" r="0" t="0"/>
          <a:stretch/>
        </p:blipFill>
        <p:spPr>
          <a:xfrm>
            <a:off x="105334" y="5852134"/>
            <a:ext cx="908051" cy="908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159da12783_0_0"/>
          <p:cNvSpPr/>
          <p:nvPr/>
        </p:nvSpPr>
        <p:spPr>
          <a:xfrm>
            <a:off x="0" y="0"/>
            <a:ext cx="8085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2" name="Google Shape;162;g2159da12783_0_0"/>
          <p:cNvSpPr/>
          <p:nvPr/>
        </p:nvSpPr>
        <p:spPr>
          <a:xfrm>
            <a:off x="11383400" y="0"/>
            <a:ext cx="8085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63" name="Google Shape;163;g2159da12783_0_0"/>
          <p:cNvPicPr preferRelativeResize="0"/>
          <p:nvPr/>
        </p:nvPicPr>
        <p:blipFill>
          <a:blip r:embed="rId3">
            <a:alphaModFix/>
          </a:blip>
          <a:stretch>
            <a:fillRect/>
          </a:stretch>
        </p:blipFill>
        <p:spPr>
          <a:xfrm>
            <a:off x="808550" y="316800"/>
            <a:ext cx="10574899" cy="6314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15b72dad6c_0_28"/>
          <p:cNvSpPr/>
          <p:nvPr/>
        </p:nvSpPr>
        <p:spPr>
          <a:xfrm>
            <a:off x="0" y="0"/>
            <a:ext cx="8085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9" name="Google Shape;169;g215b72dad6c_0_28"/>
          <p:cNvSpPr/>
          <p:nvPr/>
        </p:nvSpPr>
        <p:spPr>
          <a:xfrm>
            <a:off x="11383400" y="0"/>
            <a:ext cx="808500" cy="6858000"/>
          </a:xfrm>
          <a:prstGeom prst="rect">
            <a:avLst/>
          </a:prstGeom>
          <a:solidFill>
            <a:srgbClr val="C23C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70" name="Google Shape;170;g215b72dad6c_0_28"/>
          <p:cNvPicPr preferRelativeResize="0"/>
          <p:nvPr/>
        </p:nvPicPr>
        <p:blipFill>
          <a:blip r:embed="rId3">
            <a:alphaModFix/>
          </a:blip>
          <a:stretch>
            <a:fillRect/>
          </a:stretch>
        </p:blipFill>
        <p:spPr>
          <a:xfrm>
            <a:off x="960900" y="447925"/>
            <a:ext cx="10270099" cy="6063225"/>
          </a:xfrm>
          <a:prstGeom prst="rect">
            <a:avLst/>
          </a:prstGeom>
          <a:noFill/>
          <a:ln>
            <a:noFill/>
          </a:ln>
        </p:spPr>
      </p:pic>
      <p:sp>
        <p:nvSpPr>
          <p:cNvPr id="171" name="Google Shape;171;g215b72dad6c_0_28"/>
          <p:cNvSpPr txBox="1"/>
          <p:nvPr/>
        </p:nvSpPr>
        <p:spPr>
          <a:xfrm>
            <a:off x="8738150" y="6358750"/>
            <a:ext cx="32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Karma"/>
                <a:ea typeface="Karma"/>
                <a:cs typeface="Karma"/>
                <a:sym typeface="Karma"/>
              </a:rPr>
              <a:t>Data source: University of Maryland</a:t>
            </a:r>
            <a:endParaRPr sz="1200">
              <a:latin typeface="Karma"/>
              <a:ea typeface="Karma"/>
              <a:cs typeface="Karma"/>
              <a:sym typeface="Kar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2022-10-09T21:02:42Z</dcterms:created>
  <dc:creator>LEE JAEHYUN</dc:creator>
</cp:coreProperties>
</file>